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8" r:id="rId3"/>
    <p:sldId id="279" r:id="rId4"/>
    <p:sldId id="281" r:id="rId5"/>
    <p:sldId id="272" r:id="rId6"/>
    <p:sldId id="263"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5EFF"/>
    <a:srgbClr val="003FBC"/>
    <a:srgbClr val="FFB414"/>
    <a:srgbClr val="002A7E"/>
    <a:srgbClr val="002164"/>
    <a:srgbClr val="00133A"/>
    <a:srgbClr val="001B50"/>
    <a:srgbClr val="002774"/>
    <a:srgbClr val="001C54"/>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1560"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3C3C3">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54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2000" cap="none" spc="0" baseline="0">
                <a:solidFill>
                  <a:schemeClr val="accent1">
                    <a:lumMod val="20000"/>
                    <a:lumOff val="80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4BEB5E-0E39-4DEF-B46C-DBDFB62FF1CF}" type="datetimeFigureOut">
              <a:rPr lang="es-CL" smtClean="0"/>
              <a:t>12-03-2018</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45969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BEB5E-0E39-4DEF-B46C-DBDFB62FF1CF}" type="datetimeFigureOut">
              <a:rPr lang="es-CL" smtClean="0"/>
              <a:t>12-03-2018</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3958852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990600"/>
            <a:ext cx="211455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900934" y="868680"/>
            <a:ext cx="5486400" cy="5120640"/>
          </a:xfrm>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4BEB5E-0E39-4DEF-B46C-DBDFB62FF1CF}" type="datetimeFigureOut">
              <a:rPr lang="es-CL" smtClean="0"/>
              <a:t>12-03-2018</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2827137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4BEB5E-0E39-4DEF-B46C-DBDFB62FF1CF}" type="datetimeFigureOut">
              <a:rPr lang="es-CL" smtClean="0"/>
              <a:t>12-03-2018</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1760861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900934" y="1298448"/>
            <a:ext cx="5486400" cy="3255264"/>
          </a:xfrm>
        </p:spPr>
        <p:txBody>
          <a:bodyPr anchor="b">
            <a:normAutofit/>
          </a:bodyPr>
          <a:lstStyle>
            <a:lvl1pPr>
              <a:defRPr sz="54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914650" y="4672584"/>
            <a:ext cx="5486400" cy="914400"/>
          </a:xfrm>
        </p:spPr>
        <p:txBody>
          <a:bodyPr anchor="t">
            <a:normAutofit/>
          </a:bodyPr>
          <a:lstStyle>
            <a:lvl1pPr marL="0" indent="0">
              <a:buNone/>
              <a:defRPr sz="20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784BEB5E-0E39-4DEF-B46C-DBDFB62FF1CF}" type="datetimeFigureOut">
              <a:rPr lang="es-CL" smtClean="0"/>
              <a:t>12-03-2018</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3853675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900934"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63590" y="868680"/>
            <a:ext cx="2606040" cy="512064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784BEB5E-0E39-4DEF-B46C-DBDFB62FF1CF}" type="datetimeFigureOut">
              <a:rPr lang="es-CL" smtClean="0"/>
              <a:t>12-03-2018</a:t>
            </a:fld>
            <a:endParaRPr lang="es-CL"/>
          </a:p>
        </p:txBody>
      </p:sp>
      <p:sp>
        <p:nvSpPr>
          <p:cNvPr id="9" name="Footer Placeholder 8"/>
          <p:cNvSpPr>
            <a:spLocks noGrp="1"/>
          </p:cNvSpPr>
          <p:nvPr>
            <p:ph type="ftr" sz="quarter" idx="11"/>
          </p:nvPr>
        </p:nvSpPr>
        <p:spPr/>
        <p:txBody>
          <a:bodyPr/>
          <a:lstStyle/>
          <a:p>
            <a:endParaRPr lang="es-CL"/>
          </a:p>
        </p:txBody>
      </p:sp>
      <p:sp>
        <p:nvSpPr>
          <p:cNvPr id="10" name="Slide Number Placeholder 9"/>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1401419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00934" y="1023586"/>
            <a:ext cx="2606040" cy="807720"/>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2900934"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63847" y="1023587"/>
            <a:ext cx="2606040" cy="813171"/>
          </a:xfrm>
        </p:spPr>
        <p:txBody>
          <a:bodyPr anchor="b">
            <a:normAutofit/>
          </a:bodyPr>
          <a:lstStyle>
            <a:lvl1pPr marL="0" indent="0">
              <a:spcBef>
                <a:spcPts val="0"/>
              </a:spcBef>
              <a:buNone/>
              <a:defRPr sz="1900" b="1">
                <a:solidFill>
                  <a:schemeClr val="tx1">
                    <a:lumMod val="65000"/>
                    <a:lumOff val="3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863847" y="1930936"/>
            <a:ext cx="2606040" cy="4023360"/>
          </a:xfrm>
        </p:spPr>
        <p:txBody>
          <a:bodyPr/>
          <a:lstStyle>
            <a:lvl1pPr>
              <a:defRPr sz="19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784BEB5E-0E39-4DEF-B46C-DBDFB62FF1CF}" type="datetimeFigureOut">
              <a:rPr lang="es-CL" smtClean="0"/>
              <a:t>12-03-2018</a:t>
            </a:fld>
            <a:endParaRPr lang="es-CL"/>
          </a:p>
        </p:txBody>
      </p:sp>
      <p:sp>
        <p:nvSpPr>
          <p:cNvPr id="11" name="Footer Placeholder 10"/>
          <p:cNvSpPr>
            <a:spLocks noGrp="1"/>
          </p:cNvSpPr>
          <p:nvPr>
            <p:ph type="ftr" sz="quarter" idx="11"/>
          </p:nvPr>
        </p:nvSpPr>
        <p:spPr/>
        <p:txBody>
          <a:bodyPr/>
          <a:lstStyle/>
          <a:p>
            <a:endParaRPr lang="es-CL"/>
          </a:p>
        </p:txBody>
      </p:sp>
      <p:sp>
        <p:nvSpPr>
          <p:cNvPr id="12" name="Slide Number Placeholder 11"/>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255571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784BEB5E-0E39-4DEF-B46C-DBDFB62FF1CF}" type="datetimeFigureOut">
              <a:rPr lang="es-CL" smtClean="0"/>
              <a:t>12-03-2018</a:t>
            </a:fld>
            <a:endParaRPr lang="es-CL"/>
          </a:p>
        </p:txBody>
      </p:sp>
      <p:sp>
        <p:nvSpPr>
          <p:cNvPr id="7" name="Footer Placeholder 6"/>
          <p:cNvSpPr>
            <a:spLocks noGrp="1"/>
          </p:cNvSpPr>
          <p:nvPr>
            <p:ph type="ftr" sz="quarter" idx="11"/>
          </p:nvPr>
        </p:nvSpPr>
        <p:spPr/>
        <p:txBody>
          <a:bodyPr/>
          <a:lstStyle/>
          <a:p>
            <a:endParaRPr lang="es-CL"/>
          </a:p>
        </p:txBody>
      </p:sp>
      <p:sp>
        <p:nvSpPr>
          <p:cNvPr id="8" name="Slide Number Placeholder 7"/>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408463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84BEB5E-0E39-4DEF-B46C-DBDFB62FF1CF}" type="datetimeFigureOut">
              <a:rPr lang="es-CL" smtClean="0"/>
              <a:t>12-03-2018</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88634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00934" y="868680"/>
            <a:ext cx="54864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2024" y="3337560"/>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8" name="Date Placeholder 7"/>
          <p:cNvSpPr>
            <a:spLocks noGrp="1"/>
          </p:cNvSpPr>
          <p:nvPr>
            <p:ph type="dt" sz="half" idx="10"/>
          </p:nvPr>
        </p:nvSpPr>
        <p:spPr/>
        <p:txBody>
          <a:bodyPr/>
          <a:lstStyle/>
          <a:p>
            <a:fld id="{784BEB5E-0E39-4DEF-B46C-DBDFB62FF1CF}" type="datetimeFigureOut">
              <a:rPr lang="es-CL" smtClean="0"/>
              <a:t>12-03-2018</a:t>
            </a:fld>
            <a:endParaRPr lang="es-CL"/>
          </a:p>
        </p:txBody>
      </p:sp>
      <p:sp>
        <p:nvSpPr>
          <p:cNvPr id="9" name="Footer Placeholder 8"/>
          <p:cNvSpPr>
            <a:spLocks noGrp="1"/>
          </p:cNvSpPr>
          <p:nvPr>
            <p:ph type="ftr" sz="quarter" idx="11"/>
          </p:nvPr>
        </p:nvSpPr>
        <p:spPr/>
        <p:txBody>
          <a:bodyPr/>
          <a:lstStyle/>
          <a:p>
            <a:endParaRPr lang="es-CL"/>
          </a:p>
        </p:txBody>
      </p:sp>
      <p:sp>
        <p:nvSpPr>
          <p:cNvPr id="10" name="Slide Number Placeholder 9"/>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3382725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2024" y="1143000"/>
            <a:ext cx="2125980" cy="2194560"/>
          </a:xfrm>
        </p:spPr>
        <p:txBody>
          <a:bodyPr anchor="b">
            <a:normAutofit/>
          </a:bodyPr>
          <a:lstStyle>
            <a:lvl1pPr>
              <a:defRPr sz="28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677983" y="767419"/>
            <a:ext cx="6086423"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2024" y="3340602"/>
            <a:ext cx="2125980" cy="2560320"/>
          </a:xfrm>
        </p:spPr>
        <p:txBody>
          <a:bodyPr anchor="t">
            <a:normAutofit/>
          </a:bodyPr>
          <a:lstStyle>
            <a:lvl1pPr marL="0" indent="0">
              <a:lnSpc>
                <a:spcPct val="100000"/>
              </a:lnSpc>
              <a:spcBef>
                <a:spcPts val="800"/>
              </a:spcBef>
              <a:buNone/>
              <a:defRPr sz="125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8" name="Date Placeholder 7"/>
          <p:cNvSpPr>
            <a:spLocks noGrp="1"/>
          </p:cNvSpPr>
          <p:nvPr>
            <p:ph type="dt" sz="half" idx="10"/>
          </p:nvPr>
        </p:nvSpPr>
        <p:spPr/>
        <p:txBody>
          <a:bodyPr/>
          <a:lstStyle/>
          <a:p>
            <a:fld id="{784BEB5E-0E39-4DEF-B46C-DBDFB62FF1CF}" type="datetimeFigureOut">
              <a:rPr lang="es-CL" smtClean="0"/>
              <a:t>12-03-2018</a:t>
            </a:fld>
            <a:endParaRPr lang="es-CL"/>
          </a:p>
        </p:txBody>
      </p:sp>
      <p:sp>
        <p:nvSpPr>
          <p:cNvPr id="9" name="Footer Placeholder 8"/>
          <p:cNvSpPr>
            <a:spLocks noGrp="1"/>
          </p:cNvSpPr>
          <p:nvPr>
            <p:ph type="ftr" sz="quarter" idx="11"/>
          </p:nvPr>
        </p:nvSpPr>
        <p:spPr>
          <a:xfrm>
            <a:off x="2624326" y="6356351"/>
            <a:ext cx="4433638" cy="365125"/>
          </a:xfrm>
        </p:spPr>
        <p:txBody>
          <a:bodyPr/>
          <a:lstStyle/>
          <a:p>
            <a:endParaRPr lang="es-CL"/>
          </a:p>
        </p:txBody>
      </p:sp>
      <p:sp>
        <p:nvSpPr>
          <p:cNvPr id="10" name="Slide Number Placeholder 9"/>
          <p:cNvSpPr>
            <a:spLocks noGrp="1"/>
          </p:cNvSpPr>
          <p:nvPr>
            <p:ph type="sldNum" sz="quarter" idx="12"/>
          </p:nvPr>
        </p:nvSpPr>
        <p:spPr/>
        <p:txBody>
          <a:bodyPr/>
          <a:lstStyle/>
          <a:p>
            <a:fld id="{CEA96678-4010-4126-A798-F27AF36FDCF4}" type="slidenum">
              <a:rPr lang="es-CL" smtClean="0"/>
              <a:t>‹Nº›</a:t>
            </a:fld>
            <a:endParaRPr lang="es-CL"/>
          </a:p>
        </p:txBody>
      </p:sp>
    </p:spTree>
    <p:extLst>
      <p:ext uri="{BB962C8B-B14F-4D97-AF65-F5344CB8AC3E}">
        <p14:creationId xmlns:p14="http://schemas.microsoft.com/office/powerpoint/2010/main" val="107463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2582693"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1123838"/>
            <a:ext cx="221061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8861898" y="758952"/>
            <a:ext cx="28803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864108"/>
            <a:ext cx="5486400" cy="5120640"/>
          </a:xfrm>
          <a:prstGeom prst="rect">
            <a:avLst/>
          </a:prstGeom>
        </p:spPr>
        <p:txBody>
          <a:bodyPr vert="horz" lIns="91440" tIns="45720" rIns="91440" bIns="45720" rtlCol="0" anchor="ctr">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96849" y="6356351"/>
            <a:ext cx="20574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fld id="{784BEB5E-0E39-4DEF-B46C-DBDFB62FF1CF}" type="datetimeFigureOut">
              <a:rPr lang="es-CL" smtClean="0"/>
              <a:t>12-03-2018</a:t>
            </a:fld>
            <a:endParaRPr lang="es-CL"/>
          </a:p>
        </p:txBody>
      </p:sp>
      <p:sp>
        <p:nvSpPr>
          <p:cNvPr id="5" name="Footer Placeholder 4"/>
          <p:cNvSpPr>
            <a:spLocks noGrp="1"/>
          </p:cNvSpPr>
          <p:nvPr>
            <p:ph type="ftr" sz="quarter" idx="3"/>
          </p:nvPr>
        </p:nvSpPr>
        <p:spPr>
          <a:xfrm>
            <a:off x="2901951" y="6356351"/>
            <a:ext cx="4433638"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s-CL"/>
          </a:p>
        </p:txBody>
      </p:sp>
      <p:sp>
        <p:nvSpPr>
          <p:cNvPr id="6" name="Slide Number Placeholder 5"/>
          <p:cNvSpPr>
            <a:spLocks noGrp="1"/>
          </p:cNvSpPr>
          <p:nvPr>
            <p:ph type="sldNum" sz="quarter" idx="4"/>
          </p:nvPr>
        </p:nvSpPr>
        <p:spPr>
          <a:xfrm>
            <a:off x="7975602" y="6356351"/>
            <a:ext cx="1148195" cy="365125"/>
          </a:xfrm>
          <a:prstGeom prst="rect">
            <a:avLst/>
          </a:prstGeom>
        </p:spPr>
        <p:txBody>
          <a:bodyPr vert="horz" lIns="91440" tIns="45720" rIns="91440" bIns="45720" rtlCol="0" anchor="ctr"/>
          <a:lstStyle>
            <a:lvl1pPr algn="r">
              <a:defRPr sz="1100" b="1">
                <a:solidFill>
                  <a:schemeClr val="accent1"/>
                </a:solidFill>
              </a:defRPr>
            </a:lvl1pPr>
          </a:lstStyle>
          <a:p>
            <a:fld id="{CEA96678-4010-4126-A798-F27AF36FDCF4}" type="slidenum">
              <a:rPr lang="es-CL" smtClean="0"/>
              <a:t>‹Nº›</a:t>
            </a:fld>
            <a:endParaRPr lang="es-CL"/>
          </a:p>
        </p:txBody>
      </p:sp>
    </p:spTree>
    <p:extLst>
      <p:ext uri="{BB962C8B-B14F-4D97-AF65-F5344CB8AC3E}">
        <p14:creationId xmlns:p14="http://schemas.microsoft.com/office/powerpoint/2010/main" val="29562043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0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19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7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5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3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6" name="CuadroTexto 5"/>
          <p:cNvSpPr txBox="1"/>
          <p:nvPr/>
        </p:nvSpPr>
        <p:spPr>
          <a:xfrm>
            <a:off x="251249" y="2673240"/>
            <a:ext cx="6290505" cy="1877437"/>
          </a:xfrm>
          <a:prstGeom prst="rect">
            <a:avLst/>
          </a:prstGeom>
          <a:noFill/>
        </p:spPr>
        <p:txBody>
          <a:bodyPr wrap="none" rtlCol="0">
            <a:spAutoFit/>
          </a:bodyPr>
          <a:lstStyle/>
          <a:p>
            <a:pPr algn="ctr"/>
            <a:r>
              <a:rPr lang="es-CL" sz="3600" dirty="0">
                <a:solidFill>
                  <a:schemeClr val="bg1"/>
                </a:solidFill>
                <a:latin typeface="Arial" panose="020B0604020202020204" pitchFamily="34" charset="0"/>
                <a:cs typeface="Arial" panose="020B0604020202020204" pitchFamily="34" charset="0"/>
              </a:rPr>
              <a:t> </a:t>
            </a:r>
            <a:r>
              <a:rPr lang="es-CL" sz="3600" dirty="0"/>
              <a:t> </a:t>
            </a:r>
            <a:r>
              <a:rPr lang="es-CL" sz="3600" dirty="0">
                <a:solidFill>
                  <a:srgbClr val="222222"/>
                </a:solidFill>
                <a:latin typeface="arial" panose="020B0604020202020204" pitchFamily="34" charset="0"/>
              </a:rPr>
              <a:t> </a:t>
            </a:r>
            <a:r>
              <a:rPr lang="es-CL" sz="3600" dirty="0">
                <a:solidFill>
                  <a:schemeClr val="bg1"/>
                </a:solidFill>
                <a:latin typeface="arial" panose="020B0604020202020204" pitchFamily="34" charset="0"/>
              </a:rPr>
              <a:t>Introducción a las Finanzas</a:t>
            </a:r>
            <a:r>
              <a:rPr lang="es-CL" sz="3600" b="1" dirty="0">
                <a:solidFill>
                  <a:schemeClr val="bg1"/>
                </a:solidFill>
                <a:latin typeface="Arial" panose="020B0604020202020204" pitchFamily="34" charset="0"/>
                <a:cs typeface="Arial" panose="020B0604020202020204" pitchFamily="34" charset="0"/>
              </a:rPr>
              <a:t> </a:t>
            </a:r>
          </a:p>
          <a:p>
            <a:pPr algn="ctr"/>
            <a:endParaRPr lang="es-CL" dirty="0">
              <a:solidFill>
                <a:schemeClr val="bg1"/>
              </a:solidFill>
              <a:latin typeface="Arial" panose="020B0604020202020204" pitchFamily="34" charset="0"/>
              <a:cs typeface="Arial" panose="020B0604020202020204" pitchFamily="34" charset="0"/>
            </a:endParaRPr>
          </a:p>
          <a:p>
            <a:pPr algn="ctr"/>
            <a:r>
              <a:rPr lang="es-CL" sz="2400" dirty="0">
                <a:solidFill>
                  <a:schemeClr val="bg1"/>
                </a:solidFill>
                <a:latin typeface="Arial" panose="020B0604020202020204" pitchFamily="34" charset="0"/>
                <a:cs typeface="Arial" panose="020B0604020202020204" pitchFamily="34" charset="0"/>
              </a:rPr>
              <a:t>Donato A. Hernández H. </a:t>
            </a:r>
          </a:p>
          <a:p>
            <a:pPr algn="ctr"/>
            <a:endParaRPr lang="es-CL" dirty="0">
              <a:solidFill>
                <a:schemeClr val="bg1"/>
              </a:solidFill>
              <a:latin typeface="Arial" panose="020B0604020202020204" pitchFamily="34" charset="0"/>
              <a:cs typeface="Arial" panose="020B0604020202020204" pitchFamily="34" charset="0"/>
            </a:endParaRPr>
          </a:p>
          <a:p>
            <a:pPr algn="ctr"/>
            <a:r>
              <a:rPr lang="en-GB" sz="2000" dirty="0">
                <a:solidFill>
                  <a:schemeClr val="bg1"/>
                </a:solidFill>
              </a:rPr>
              <a:t>FZA1102-300D(T)</a:t>
            </a:r>
            <a:endParaRPr lang="es-CL" sz="2000" dirty="0">
              <a:solidFill>
                <a:schemeClr val="bg1"/>
              </a:solidFill>
              <a:latin typeface="Arial" panose="020B0604020202020204" pitchFamily="34" charset="0"/>
              <a:cs typeface="Arial" panose="020B0604020202020204" pitchFamily="34" charset="0"/>
            </a:endParaRPr>
          </a:p>
        </p:txBody>
      </p:sp>
      <p:sp>
        <p:nvSpPr>
          <p:cNvPr id="8" name="Rectángulo 7"/>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19" name="Rectángulo 18"/>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CuadroTexto 2"/>
          <p:cNvSpPr txBox="1"/>
          <p:nvPr/>
        </p:nvSpPr>
        <p:spPr>
          <a:xfrm>
            <a:off x="503583" y="5592417"/>
            <a:ext cx="3564834" cy="369332"/>
          </a:xfrm>
          <a:prstGeom prst="rect">
            <a:avLst/>
          </a:prstGeom>
          <a:noFill/>
        </p:spPr>
        <p:txBody>
          <a:bodyPr wrap="square" rtlCol="0">
            <a:spAutoFit/>
          </a:bodyPr>
          <a:lstStyle/>
          <a:p>
            <a:r>
              <a:rPr lang="es-CL" dirty="0">
                <a:solidFill>
                  <a:schemeClr val="bg1"/>
                </a:solidFill>
              </a:rPr>
              <a:t>Donatoa.hernandezh@gmail.com </a:t>
            </a:r>
            <a:endParaRPr lang="es-CL" dirty="0"/>
          </a:p>
        </p:txBody>
      </p:sp>
      <p:pic>
        <p:nvPicPr>
          <p:cNvPr id="2" name="Imagen 1">
            <a:extLst>
              <a:ext uri="{FF2B5EF4-FFF2-40B4-BE49-F238E27FC236}">
                <a16:creationId xmlns:a16="http://schemas.microsoft.com/office/drawing/2014/main" id="{5A4E72D2-27C0-4FA8-89B9-206240D4AD28}"/>
              </a:ext>
            </a:extLst>
          </p:cNvPr>
          <p:cNvPicPr>
            <a:picLocks noChangeAspect="1"/>
          </p:cNvPicPr>
          <p:nvPr/>
        </p:nvPicPr>
        <p:blipFill rotWithShape="1">
          <a:blip r:embed="rId2"/>
          <a:srcRect l="16381" t="46734" r="51927" b="39268"/>
          <a:stretch/>
        </p:blipFill>
        <p:spPr>
          <a:xfrm>
            <a:off x="133050" y="50066"/>
            <a:ext cx="2808962" cy="697907"/>
          </a:xfrm>
          <a:prstGeom prst="rect">
            <a:avLst/>
          </a:prstGeom>
        </p:spPr>
      </p:pic>
      <p:pic>
        <p:nvPicPr>
          <p:cNvPr id="4" name="Imagen 3">
            <a:extLst>
              <a:ext uri="{FF2B5EF4-FFF2-40B4-BE49-F238E27FC236}">
                <a16:creationId xmlns:a16="http://schemas.microsoft.com/office/drawing/2014/main" id="{97914D91-09D4-4AFE-A21A-F3E6A71536A5}"/>
              </a:ext>
            </a:extLst>
          </p:cNvPr>
          <p:cNvPicPr>
            <a:picLocks noChangeAspect="1"/>
          </p:cNvPicPr>
          <p:nvPr/>
        </p:nvPicPr>
        <p:blipFill rotWithShape="1">
          <a:blip r:embed="rId3"/>
          <a:srcRect l="3762" t="31847" r="38276" b="22070"/>
          <a:stretch/>
        </p:blipFill>
        <p:spPr>
          <a:xfrm>
            <a:off x="3369163" y="302927"/>
            <a:ext cx="5300069" cy="2370313"/>
          </a:xfrm>
          <a:prstGeom prst="ellipse">
            <a:avLst/>
          </a:prstGeom>
          <a:ln>
            <a:noFill/>
          </a:ln>
          <a:effectLst>
            <a:softEdge rad="112500"/>
          </a:effectLst>
        </p:spPr>
      </p:pic>
    </p:spTree>
    <p:extLst>
      <p:ext uri="{BB962C8B-B14F-4D97-AF65-F5344CB8AC3E}">
        <p14:creationId xmlns:p14="http://schemas.microsoft.com/office/powerpoint/2010/main" val="105760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1 Elipse"/>
          <p:cNvSpPr/>
          <p:nvPr/>
        </p:nvSpPr>
        <p:spPr>
          <a:xfrm>
            <a:off x="785610" y="1094704"/>
            <a:ext cx="6143224" cy="49583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chemeClr val="bg1"/>
                </a:solidFill>
              </a:rPr>
              <a:t>La Cual se a Considerado como la peor crisis Financiera de todos los tiempos mayor a la ocurrida en 1929</a:t>
            </a:r>
          </a:p>
          <a:p>
            <a:pPr algn="ctr"/>
            <a:endParaRPr lang="es-ES" sz="2800" b="1" dirty="0">
              <a:solidFill>
                <a:schemeClr val="bg1"/>
              </a:solidFill>
            </a:endParaRPr>
          </a:p>
          <a:p>
            <a:pPr algn="ctr"/>
            <a:r>
              <a:rPr lang="es-ES" sz="2800" b="1" dirty="0">
                <a:solidFill>
                  <a:schemeClr val="bg1"/>
                </a:solidFill>
              </a:rPr>
              <a:t>Afectando Tanto ha Estados Unidos Como Europa en mayor medida</a:t>
            </a:r>
          </a:p>
        </p:txBody>
      </p:sp>
    </p:spTree>
    <p:extLst>
      <p:ext uri="{BB962C8B-B14F-4D97-AF65-F5344CB8AC3E}">
        <p14:creationId xmlns:p14="http://schemas.microsoft.com/office/powerpoint/2010/main" val="561652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2 CuadroTexto"/>
          <p:cNvSpPr txBox="1"/>
          <p:nvPr/>
        </p:nvSpPr>
        <p:spPr>
          <a:xfrm>
            <a:off x="180829" y="1378038"/>
            <a:ext cx="7349524" cy="3477875"/>
          </a:xfrm>
          <a:prstGeom prst="rect">
            <a:avLst/>
          </a:prstGeom>
          <a:noFill/>
        </p:spPr>
        <p:txBody>
          <a:bodyPr wrap="square" rtlCol="0">
            <a:spAutoFit/>
          </a:bodyPr>
          <a:lstStyle/>
          <a:p>
            <a:r>
              <a:rPr lang="es-ES" sz="2000" b="1" dirty="0">
                <a:solidFill>
                  <a:schemeClr val="bg1"/>
                </a:solidFill>
              </a:rPr>
              <a:t>Todo comenzó en el 2002. El entonces presidente de EE.UU., George W. Bush, dijo que parte de cumplir el sueño americano era tener una casa propia. Así, pidió ayuda al sector privado, con miras a que el mercado de capitales facilite el financiamiento hipotecario a personas de ingresos más bajos.</a:t>
            </a:r>
          </a:p>
          <a:p>
            <a:endParaRPr lang="es-ES" sz="2000" b="1" dirty="0">
              <a:solidFill>
                <a:schemeClr val="bg1"/>
              </a:solidFill>
            </a:endParaRPr>
          </a:p>
          <a:p>
            <a:r>
              <a:rPr lang="es-ES" sz="2000" b="1" dirty="0">
                <a:solidFill>
                  <a:schemeClr val="bg1"/>
                </a:solidFill>
              </a:rPr>
              <a:t>Debido a la Crisis </a:t>
            </a:r>
            <a:r>
              <a:rPr lang="es-ES" sz="2000" b="1" dirty="0" err="1">
                <a:solidFill>
                  <a:schemeClr val="bg1"/>
                </a:solidFill>
              </a:rPr>
              <a:t>dotcom</a:t>
            </a:r>
            <a:r>
              <a:rPr lang="es-ES" sz="2000" b="1" dirty="0">
                <a:solidFill>
                  <a:schemeClr val="bg1"/>
                </a:solidFill>
              </a:rPr>
              <a:t> la </a:t>
            </a:r>
            <a:r>
              <a:rPr lang="es-ES" sz="2000" b="1" dirty="0" err="1">
                <a:solidFill>
                  <a:schemeClr val="bg1"/>
                </a:solidFill>
              </a:rPr>
              <a:t>Reserba</a:t>
            </a:r>
            <a:r>
              <a:rPr lang="es-ES" sz="2000" b="1" dirty="0">
                <a:solidFill>
                  <a:schemeClr val="bg1"/>
                </a:solidFill>
              </a:rPr>
              <a:t> Federal o banco central de EE.UU. redujo rápidamente las tasas de interés: de 6% a solo 1% en unos cuantos meses. El dinero estaba tan barato que los 8,000 bancos y agentes hipotecarios iniciaron una agresiva expansión del crédito hipotecario.</a:t>
            </a:r>
          </a:p>
        </p:txBody>
      </p:sp>
    </p:spTree>
    <p:extLst>
      <p:ext uri="{BB962C8B-B14F-4D97-AF65-F5344CB8AC3E}">
        <p14:creationId xmlns:p14="http://schemas.microsoft.com/office/powerpoint/2010/main" val="1750737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2 CuadroTexto"/>
          <p:cNvSpPr txBox="1"/>
          <p:nvPr/>
        </p:nvSpPr>
        <p:spPr>
          <a:xfrm>
            <a:off x="180829" y="1378038"/>
            <a:ext cx="7349524" cy="4093428"/>
          </a:xfrm>
          <a:prstGeom prst="rect">
            <a:avLst/>
          </a:prstGeom>
          <a:noFill/>
        </p:spPr>
        <p:txBody>
          <a:bodyPr wrap="square" rtlCol="0">
            <a:spAutoFit/>
          </a:bodyPr>
          <a:lstStyle/>
          <a:p>
            <a:r>
              <a:rPr lang="es-ES" sz="2000" b="1" dirty="0">
                <a:solidFill>
                  <a:schemeClr val="bg1"/>
                </a:solidFill>
              </a:rPr>
              <a:t>Este Crecimiento de créditos  alcanzó a personas a quienes realmente no debió alcanzar: la clase desfavorecida, sin ingresos, activos ni empleo. Este tipo de hipotecas fue bautizada como "hipotecas </a:t>
            </a:r>
            <a:r>
              <a:rPr lang="es-ES" sz="2000" b="1" dirty="0" err="1">
                <a:solidFill>
                  <a:schemeClr val="bg1"/>
                </a:solidFill>
              </a:rPr>
              <a:t>subprime</a:t>
            </a:r>
            <a:r>
              <a:rPr lang="es-ES" sz="2000" b="1" dirty="0">
                <a:solidFill>
                  <a:schemeClr val="bg1"/>
                </a:solidFill>
              </a:rPr>
              <a:t>", que en realidad eran solo activos tóxicos, con alta probabilidad de no pago.</a:t>
            </a:r>
          </a:p>
          <a:p>
            <a:endParaRPr lang="es-ES" sz="2000" b="1" dirty="0">
              <a:solidFill>
                <a:schemeClr val="bg1"/>
              </a:solidFill>
            </a:endParaRPr>
          </a:p>
          <a:p>
            <a:endParaRPr lang="es-ES" sz="2000" b="1" dirty="0">
              <a:solidFill>
                <a:schemeClr val="bg1"/>
              </a:solidFill>
            </a:endParaRPr>
          </a:p>
          <a:p>
            <a:r>
              <a:rPr lang="es-ES" sz="2000" b="1" dirty="0">
                <a:solidFill>
                  <a:schemeClr val="bg1"/>
                </a:solidFill>
              </a:rPr>
              <a:t>La facilidad para obtener un crédito hipotecario tuvo dos efectos. </a:t>
            </a:r>
            <a:r>
              <a:rPr lang="es-ES" sz="2000" b="1" dirty="0">
                <a:solidFill>
                  <a:srgbClr val="002060"/>
                </a:solidFill>
              </a:rPr>
              <a:t>El primero</a:t>
            </a:r>
            <a:r>
              <a:rPr lang="es-ES" sz="2000" b="1" dirty="0">
                <a:solidFill>
                  <a:schemeClr val="bg1"/>
                </a:solidFill>
              </a:rPr>
              <a:t> fue que las familias se dedicaron a especular ampliamente con los precios de los inmuebles, y sobre todo con los costos de las hipotecas. La especulación llevó al desarrollo de una Burbuja  Inmobiliaria, que infló considerablemente los precios.</a:t>
            </a:r>
          </a:p>
        </p:txBody>
      </p:sp>
    </p:spTree>
    <p:extLst>
      <p:ext uri="{BB962C8B-B14F-4D97-AF65-F5344CB8AC3E}">
        <p14:creationId xmlns:p14="http://schemas.microsoft.com/office/powerpoint/2010/main" val="818955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1 CuadroTexto"/>
          <p:cNvSpPr txBox="1"/>
          <p:nvPr/>
        </p:nvSpPr>
        <p:spPr>
          <a:xfrm>
            <a:off x="450761" y="1571223"/>
            <a:ext cx="6143222" cy="3693319"/>
          </a:xfrm>
          <a:prstGeom prst="rect">
            <a:avLst/>
          </a:prstGeom>
          <a:noFill/>
        </p:spPr>
        <p:txBody>
          <a:bodyPr wrap="square" rtlCol="0">
            <a:spAutoFit/>
          </a:bodyPr>
          <a:lstStyle/>
          <a:p>
            <a:r>
              <a:rPr lang="es-ES" b="1" dirty="0">
                <a:solidFill>
                  <a:srgbClr val="002060"/>
                </a:solidFill>
              </a:rPr>
              <a:t>Segundo </a:t>
            </a:r>
            <a:r>
              <a:rPr lang="es-ES" b="1" dirty="0">
                <a:solidFill>
                  <a:schemeClr val="bg1"/>
                </a:solidFill>
              </a:rPr>
              <a:t>Esto también tuvo un efecto posterior. El valor de las viviendas era el respaldo de las hipotecas, incluyendo las </a:t>
            </a:r>
            <a:r>
              <a:rPr lang="es-ES" b="1" dirty="0" err="1">
                <a:solidFill>
                  <a:schemeClr val="bg1"/>
                </a:solidFill>
              </a:rPr>
              <a:t>subprime</a:t>
            </a:r>
            <a:r>
              <a:rPr lang="es-ES" b="1" dirty="0">
                <a:solidFill>
                  <a:schemeClr val="bg1"/>
                </a:solidFill>
              </a:rPr>
              <a:t>. Conforme aumentaban los precios, aumentaba el número de hipotecas.</a:t>
            </a:r>
          </a:p>
          <a:p>
            <a:endParaRPr lang="es-ES" b="1" dirty="0">
              <a:solidFill>
                <a:schemeClr val="bg1"/>
              </a:solidFill>
            </a:endParaRPr>
          </a:p>
          <a:p>
            <a:endParaRPr lang="es-ES" b="1" dirty="0">
              <a:solidFill>
                <a:schemeClr val="bg1"/>
              </a:solidFill>
            </a:endParaRPr>
          </a:p>
          <a:p>
            <a:r>
              <a:rPr lang="es-ES" b="1" dirty="0">
                <a:solidFill>
                  <a:schemeClr val="bg1"/>
                </a:solidFill>
              </a:rPr>
              <a:t>En paralelo, se estaba armando un proceso que convertiría a las hipotecas </a:t>
            </a:r>
            <a:r>
              <a:rPr lang="es-ES" b="1" dirty="0" err="1">
                <a:solidFill>
                  <a:schemeClr val="bg1"/>
                </a:solidFill>
              </a:rPr>
              <a:t>subprime</a:t>
            </a:r>
            <a:r>
              <a:rPr lang="es-ES" b="1" dirty="0">
                <a:solidFill>
                  <a:schemeClr val="bg1"/>
                </a:solidFill>
              </a:rPr>
              <a:t> en armas de destrucción financiera masiva. Esos activos tóxicos estaban siendo "empaquetados" con otros, creando una gran variedad de nuevos productos financieros. Estos nuevos activos (que en realidad eran tóxicos) se transaban libremente y sin ningún tipo de regulación.</a:t>
            </a:r>
          </a:p>
        </p:txBody>
      </p:sp>
    </p:spTree>
    <p:extLst>
      <p:ext uri="{BB962C8B-B14F-4D97-AF65-F5344CB8AC3E}">
        <p14:creationId xmlns:p14="http://schemas.microsoft.com/office/powerpoint/2010/main" val="376654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1 CuadroTexto"/>
          <p:cNvSpPr txBox="1"/>
          <p:nvPr/>
        </p:nvSpPr>
        <p:spPr>
          <a:xfrm>
            <a:off x="450761" y="1571223"/>
            <a:ext cx="6143222" cy="3693319"/>
          </a:xfrm>
          <a:prstGeom prst="rect">
            <a:avLst/>
          </a:prstGeom>
          <a:noFill/>
        </p:spPr>
        <p:txBody>
          <a:bodyPr wrap="square" rtlCol="0">
            <a:spAutoFit/>
          </a:bodyPr>
          <a:lstStyle/>
          <a:p>
            <a:r>
              <a:rPr lang="es-ES" b="1" dirty="0">
                <a:solidFill>
                  <a:schemeClr val="bg1"/>
                </a:solidFill>
              </a:rPr>
              <a:t>La economía norteamericana sufrió un </a:t>
            </a:r>
            <a:r>
              <a:rPr lang="es-ES" b="1" dirty="0">
                <a:solidFill>
                  <a:srgbClr val="002060"/>
                </a:solidFill>
              </a:rPr>
              <a:t>"momento coyote". </a:t>
            </a:r>
            <a:r>
              <a:rPr lang="es-ES" b="1" dirty="0">
                <a:solidFill>
                  <a:schemeClr val="bg1"/>
                </a:solidFill>
              </a:rPr>
              <a:t>Cuando el coyote persigue al correcaminos en los dibujos animados, a veces resulta dándose cuenta que está corriendo sobre el aire. Cuando ve eso, se precipita hacia el suelo. Eso fue exactamente lo que pasó en EE.UU.</a:t>
            </a:r>
          </a:p>
          <a:p>
            <a:endParaRPr lang="es-ES" b="1" dirty="0">
              <a:solidFill>
                <a:schemeClr val="bg1"/>
              </a:solidFill>
            </a:endParaRPr>
          </a:p>
          <a:p>
            <a:r>
              <a:rPr lang="es-ES" b="1" dirty="0">
                <a:solidFill>
                  <a:schemeClr val="bg1"/>
                </a:solidFill>
              </a:rPr>
              <a:t>La burbuja hipotecaria estalló y, con ella, los precios de los activos se desplomaron. Al ver esto, las familias que estaban endeudadas optaron por devolver la casa al banco, pues les era mucho más barato hacer eso que seguir pagando un préstamo de US$ 300,000, por una casa que ahora valía US$ 50,000.</a:t>
            </a:r>
          </a:p>
          <a:p>
            <a:endParaRPr lang="es-ES" b="1" dirty="0">
              <a:solidFill>
                <a:schemeClr val="bg1"/>
              </a:solidFill>
            </a:endParaRPr>
          </a:p>
        </p:txBody>
      </p:sp>
    </p:spTree>
    <p:extLst>
      <p:ext uri="{BB962C8B-B14F-4D97-AF65-F5344CB8AC3E}">
        <p14:creationId xmlns:p14="http://schemas.microsoft.com/office/powerpoint/2010/main" val="2606664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1 CuadroTexto"/>
          <p:cNvSpPr txBox="1"/>
          <p:nvPr/>
        </p:nvSpPr>
        <p:spPr>
          <a:xfrm>
            <a:off x="450761" y="1571223"/>
            <a:ext cx="6143222" cy="3693319"/>
          </a:xfrm>
          <a:prstGeom prst="rect">
            <a:avLst/>
          </a:prstGeom>
          <a:noFill/>
        </p:spPr>
        <p:txBody>
          <a:bodyPr wrap="square" rtlCol="0">
            <a:spAutoFit/>
          </a:bodyPr>
          <a:lstStyle/>
          <a:p>
            <a:r>
              <a:rPr lang="es-ES" b="1" dirty="0">
                <a:solidFill>
                  <a:schemeClr val="bg1"/>
                </a:solidFill>
              </a:rPr>
              <a:t>Cuando una deuda no es pagada se conoce como default. Las familias incurrieron en default y ocasionaron grandes pérdidas a los bancos. A su vez, esta situación generó naturalmente un colapso en los portafolios de los bancos de inversión a nivel mundial, debido a que estaban plagados de las hipotecas tóxicas </a:t>
            </a:r>
            <a:r>
              <a:rPr lang="es-ES" b="1" dirty="0" err="1">
                <a:solidFill>
                  <a:schemeClr val="bg1"/>
                </a:solidFill>
              </a:rPr>
              <a:t>subprime</a:t>
            </a:r>
            <a:r>
              <a:rPr lang="es-ES" b="1" dirty="0">
                <a:solidFill>
                  <a:schemeClr val="bg1"/>
                </a:solidFill>
              </a:rPr>
              <a:t>.</a:t>
            </a:r>
          </a:p>
          <a:p>
            <a:endParaRPr lang="es-ES" b="1" dirty="0">
              <a:solidFill>
                <a:schemeClr val="bg1"/>
              </a:solidFill>
            </a:endParaRPr>
          </a:p>
          <a:p>
            <a:r>
              <a:rPr lang="es-ES" b="1" dirty="0">
                <a:solidFill>
                  <a:schemeClr val="bg1"/>
                </a:solidFill>
              </a:rPr>
              <a:t>A raíz de todo este proceso, el lunes 15 de septiembre del 2008 fue que </a:t>
            </a:r>
            <a:r>
              <a:rPr lang="es-ES" b="1" dirty="0" err="1">
                <a:solidFill>
                  <a:schemeClr val="bg1"/>
                </a:solidFill>
              </a:rPr>
              <a:t>Lehman</a:t>
            </a:r>
            <a:r>
              <a:rPr lang="es-ES" b="1" dirty="0">
                <a:solidFill>
                  <a:schemeClr val="bg1"/>
                </a:solidFill>
              </a:rPr>
              <a:t> </a:t>
            </a:r>
            <a:r>
              <a:rPr lang="es-ES" b="1" dirty="0" err="1">
                <a:solidFill>
                  <a:schemeClr val="bg1"/>
                </a:solidFill>
              </a:rPr>
              <a:t>Brothers</a:t>
            </a:r>
            <a:r>
              <a:rPr lang="es-ES" b="1" dirty="0">
                <a:solidFill>
                  <a:schemeClr val="bg1"/>
                </a:solidFill>
              </a:rPr>
              <a:t> se declaró en quiebra, fuertemente golpeado por las pérdidas de los activos tóxicos. El pánico fue generado por el colapso de una entidad considerada demasiado grande para caer</a:t>
            </a:r>
          </a:p>
          <a:p>
            <a:endParaRPr lang="es-ES" b="1" dirty="0">
              <a:solidFill>
                <a:schemeClr val="bg1"/>
              </a:solidFill>
            </a:endParaRPr>
          </a:p>
        </p:txBody>
      </p:sp>
      <p:sp>
        <p:nvSpPr>
          <p:cNvPr id="3" name="2 CuadroTexto"/>
          <p:cNvSpPr txBox="1"/>
          <p:nvPr/>
        </p:nvSpPr>
        <p:spPr>
          <a:xfrm>
            <a:off x="4082603" y="5628068"/>
            <a:ext cx="2601532" cy="369332"/>
          </a:xfrm>
          <a:prstGeom prst="rect">
            <a:avLst/>
          </a:prstGeom>
          <a:noFill/>
        </p:spPr>
        <p:txBody>
          <a:bodyPr wrap="square" rtlCol="0">
            <a:spAutoFit/>
          </a:bodyPr>
          <a:lstStyle/>
          <a:p>
            <a:r>
              <a:rPr lang="es-ES" dirty="0"/>
              <a:t>www.gestion.pe</a:t>
            </a:r>
          </a:p>
        </p:txBody>
      </p:sp>
    </p:spTree>
    <p:extLst>
      <p:ext uri="{BB962C8B-B14F-4D97-AF65-F5344CB8AC3E}">
        <p14:creationId xmlns:p14="http://schemas.microsoft.com/office/powerpoint/2010/main" val="4074725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4" name="3 CuadroTexto"/>
          <p:cNvSpPr txBox="1"/>
          <p:nvPr/>
        </p:nvSpPr>
        <p:spPr>
          <a:xfrm>
            <a:off x="180829" y="1519707"/>
            <a:ext cx="6541943" cy="3970318"/>
          </a:xfrm>
          <a:prstGeom prst="rect">
            <a:avLst/>
          </a:prstGeom>
          <a:noFill/>
        </p:spPr>
        <p:txBody>
          <a:bodyPr wrap="square" rtlCol="0">
            <a:spAutoFit/>
          </a:bodyPr>
          <a:lstStyle/>
          <a:p>
            <a:r>
              <a:rPr lang="es-ES" b="1" dirty="0">
                <a:solidFill>
                  <a:schemeClr val="bg1"/>
                </a:solidFill>
              </a:rPr>
              <a:t>La mayoría de las empresas de éxito tienen necesidades constantes de fondos y los obtienen a partir de tres fuentes externas.</a:t>
            </a:r>
          </a:p>
          <a:p>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 La primera fuente es una </a:t>
            </a:r>
            <a:r>
              <a:rPr lang="es-ES" b="1" dirty="0">
                <a:solidFill>
                  <a:srgbClr val="002060"/>
                </a:solidFill>
              </a:rPr>
              <a:t>institución financiera </a:t>
            </a:r>
            <a:r>
              <a:rPr lang="es-ES" b="1" dirty="0">
                <a:solidFill>
                  <a:schemeClr val="bg1"/>
                </a:solidFill>
              </a:rPr>
              <a:t>que capta ahorros y los transfiere a quienes necesitan fondos. </a:t>
            </a:r>
          </a:p>
          <a:p>
            <a:pPr marL="285750" indent="-285750">
              <a:buFont typeface="Arial" panose="020B0604020202020204" pitchFamily="34" charset="0"/>
              <a:buChar char="•"/>
            </a:pPr>
            <a:r>
              <a:rPr lang="es-ES" b="1" dirty="0">
                <a:solidFill>
                  <a:schemeClr val="bg1"/>
                </a:solidFill>
              </a:rPr>
              <a:t>La segunda fuente está constituida por los </a:t>
            </a:r>
            <a:r>
              <a:rPr lang="es-ES" b="1" dirty="0">
                <a:solidFill>
                  <a:srgbClr val="002060"/>
                </a:solidFill>
              </a:rPr>
              <a:t>mercados</a:t>
            </a:r>
            <a:r>
              <a:rPr lang="es-ES" b="1" dirty="0">
                <a:solidFill>
                  <a:schemeClr val="bg1"/>
                </a:solidFill>
              </a:rPr>
              <a:t> </a:t>
            </a:r>
            <a:r>
              <a:rPr lang="es-ES" b="1" dirty="0">
                <a:solidFill>
                  <a:srgbClr val="002060"/>
                </a:solidFill>
              </a:rPr>
              <a:t>financieros</a:t>
            </a:r>
            <a:r>
              <a:rPr lang="es-ES" b="1" dirty="0">
                <a:solidFill>
                  <a:schemeClr val="bg1"/>
                </a:solidFill>
              </a:rPr>
              <a:t>, foros organizados en los que los proveedores y solicitantes de varios tipos de fondos realizan transacciones. </a:t>
            </a:r>
          </a:p>
          <a:p>
            <a:pPr marL="285750" indent="-285750">
              <a:buFont typeface="Arial" panose="020B0604020202020204" pitchFamily="34" charset="0"/>
              <a:buChar char="•"/>
            </a:pPr>
            <a:r>
              <a:rPr lang="es-ES" b="1" dirty="0">
                <a:solidFill>
                  <a:schemeClr val="bg1"/>
                </a:solidFill>
              </a:rPr>
              <a:t>La tercera fuente es la </a:t>
            </a:r>
            <a:r>
              <a:rPr lang="es-ES" b="1" dirty="0">
                <a:solidFill>
                  <a:srgbClr val="002060"/>
                </a:solidFill>
              </a:rPr>
              <a:t>colocación privada</a:t>
            </a:r>
            <a:r>
              <a:rPr lang="es-ES" b="1" dirty="0">
                <a:solidFill>
                  <a:schemeClr val="bg1"/>
                </a:solidFill>
              </a:rPr>
              <a:t>. Debido a la naturaleza no estructurada de las colocaciones privadas, aquí nos enfocaremos principalmente en el papel que desempeñan las instituciones y los mercados financieros en la facilitación del financiamiento empresarial</a:t>
            </a:r>
          </a:p>
        </p:txBody>
      </p:sp>
      <p:pic>
        <p:nvPicPr>
          <p:cNvPr id="14" name="Imagen 13">
            <a:extLst>
              <a:ext uri="{FF2B5EF4-FFF2-40B4-BE49-F238E27FC236}">
                <a16:creationId xmlns:a16="http://schemas.microsoft.com/office/drawing/2014/main" id="{41E4BA52-D128-4EB2-B7C6-5FB37A36654F}"/>
              </a:ext>
            </a:extLst>
          </p:cNvPr>
          <p:cNvPicPr>
            <a:picLocks noChangeAspect="1"/>
          </p:cNvPicPr>
          <p:nvPr/>
        </p:nvPicPr>
        <p:blipFill rotWithShape="1">
          <a:blip r:embed="rId3"/>
          <a:srcRect l="15045" t="23584" r="52202" b="31474"/>
          <a:stretch/>
        </p:blipFill>
        <p:spPr>
          <a:xfrm>
            <a:off x="5897460" y="0"/>
            <a:ext cx="2994870" cy="2311589"/>
          </a:xfrm>
          <a:prstGeom prst="ellipse">
            <a:avLst/>
          </a:prstGeom>
          <a:ln>
            <a:noFill/>
          </a:ln>
          <a:effectLst>
            <a:softEdge rad="112500"/>
          </a:effectLst>
        </p:spPr>
      </p:pic>
      <p:pic>
        <p:nvPicPr>
          <p:cNvPr id="2" name="Imagen 1">
            <a:extLst>
              <a:ext uri="{FF2B5EF4-FFF2-40B4-BE49-F238E27FC236}">
                <a16:creationId xmlns:a16="http://schemas.microsoft.com/office/drawing/2014/main" id="{BB1DBE6E-3048-4457-AB5B-C57BDCE93C06}"/>
              </a:ext>
            </a:extLst>
          </p:cNvPr>
          <p:cNvPicPr>
            <a:picLocks noChangeAspect="1"/>
          </p:cNvPicPr>
          <p:nvPr/>
        </p:nvPicPr>
        <p:blipFill rotWithShape="1">
          <a:blip r:embed="rId4"/>
          <a:srcRect l="17156" t="39928" r="52991" b="30225"/>
          <a:stretch/>
        </p:blipFill>
        <p:spPr>
          <a:xfrm>
            <a:off x="6401391" y="4873818"/>
            <a:ext cx="2729730" cy="1535185"/>
          </a:xfrm>
          <a:prstGeom prst="ellipse">
            <a:avLst/>
          </a:prstGeom>
          <a:ln>
            <a:noFill/>
          </a:ln>
          <a:effectLst>
            <a:softEdge rad="112500"/>
          </a:effectLst>
        </p:spPr>
      </p:pic>
      <p:pic>
        <p:nvPicPr>
          <p:cNvPr id="3" name="Imagen 2">
            <a:extLst>
              <a:ext uri="{FF2B5EF4-FFF2-40B4-BE49-F238E27FC236}">
                <a16:creationId xmlns:a16="http://schemas.microsoft.com/office/drawing/2014/main" id="{5A2485D6-16CE-44BC-9527-6F6AB47B0378}"/>
              </a:ext>
            </a:extLst>
          </p:cNvPr>
          <p:cNvPicPr>
            <a:picLocks noChangeAspect="1"/>
          </p:cNvPicPr>
          <p:nvPr/>
        </p:nvPicPr>
        <p:blipFill rotWithShape="1">
          <a:blip r:embed="rId5"/>
          <a:srcRect l="16605" t="41470" r="51653" b="31366"/>
          <a:stretch/>
        </p:blipFill>
        <p:spPr>
          <a:xfrm>
            <a:off x="6722772" y="2557652"/>
            <a:ext cx="2346376" cy="1397188"/>
          </a:xfrm>
          <a:prstGeom prst="rect">
            <a:avLst/>
          </a:prstGeom>
        </p:spPr>
      </p:pic>
    </p:spTree>
    <p:extLst>
      <p:ext uri="{BB962C8B-B14F-4D97-AF65-F5344CB8AC3E}">
        <p14:creationId xmlns:p14="http://schemas.microsoft.com/office/powerpoint/2010/main" val="3074314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4" name="3 CuadroTexto"/>
          <p:cNvSpPr txBox="1"/>
          <p:nvPr/>
        </p:nvSpPr>
        <p:spPr>
          <a:xfrm>
            <a:off x="180829" y="1519707"/>
            <a:ext cx="6541943" cy="3693319"/>
          </a:xfrm>
          <a:prstGeom prst="rect">
            <a:avLst/>
          </a:prstGeom>
          <a:noFill/>
        </p:spPr>
        <p:txBody>
          <a:bodyPr wrap="square" rtlCol="0">
            <a:spAutoFit/>
          </a:bodyPr>
          <a:lstStyle/>
          <a:p>
            <a:pPr algn="just"/>
            <a:r>
              <a:rPr lang="en-GB" b="1" dirty="0">
                <a:solidFill>
                  <a:schemeClr val="bg1"/>
                </a:solidFill>
              </a:rPr>
              <a:t>INSTITUCIONES FINANCIERAS</a:t>
            </a:r>
          </a:p>
          <a:p>
            <a:pPr algn="just"/>
            <a:endParaRPr lang="es-ES" dirty="0">
              <a:solidFill>
                <a:schemeClr val="bg1"/>
              </a:solidFill>
            </a:endParaRPr>
          </a:p>
          <a:p>
            <a:pPr algn="just"/>
            <a:r>
              <a:rPr lang="es-ES" dirty="0">
                <a:solidFill>
                  <a:schemeClr val="bg1"/>
                </a:solidFill>
              </a:rPr>
              <a:t>Las </a:t>
            </a:r>
            <a:r>
              <a:rPr lang="es-ES" b="1" dirty="0">
                <a:solidFill>
                  <a:schemeClr val="bg1"/>
                </a:solidFill>
              </a:rPr>
              <a:t>instituciones financieras </a:t>
            </a:r>
            <a:r>
              <a:rPr lang="es-ES" dirty="0">
                <a:solidFill>
                  <a:schemeClr val="bg1"/>
                </a:solidFill>
              </a:rPr>
              <a:t>sirven como intermediarios para canalizar los ahorros de los individuos, las empresas y los gobiernos hacia préstamos o inversiones. Muchas </a:t>
            </a:r>
            <a:r>
              <a:rPr lang="en-GB" dirty="0" err="1">
                <a:solidFill>
                  <a:schemeClr val="bg1"/>
                </a:solidFill>
              </a:rPr>
              <a:t>instituciones</a:t>
            </a:r>
            <a:r>
              <a:rPr lang="en-GB" dirty="0">
                <a:solidFill>
                  <a:schemeClr val="bg1"/>
                </a:solidFill>
              </a:rPr>
              <a:t> </a:t>
            </a:r>
            <a:r>
              <a:rPr lang="en-GB" dirty="0" err="1">
                <a:solidFill>
                  <a:schemeClr val="bg1"/>
                </a:solidFill>
              </a:rPr>
              <a:t>financieras</a:t>
            </a:r>
            <a:r>
              <a:rPr lang="en-GB" dirty="0">
                <a:solidFill>
                  <a:schemeClr val="bg1"/>
                </a:solidFill>
              </a:rPr>
              <a:t> pagan </a:t>
            </a:r>
            <a:r>
              <a:rPr lang="en-GB" dirty="0" err="1">
                <a:solidFill>
                  <a:schemeClr val="bg1"/>
                </a:solidFill>
              </a:rPr>
              <a:t>directa</a:t>
            </a:r>
            <a:r>
              <a:rPr lang="en-GB" dirty="0">
                <a:solidFill>
                  <a:schemeClr val="bg1"/>
                </a:solidFill>
              </a:rPr>
              <a:t> o </a:t>
            </a:r>
            <a:r>
              <a:rPr lang="en-GB" dirty="0" err="1">
                <a:solidFill>
                  <a:schemeClr val="bg1"/>
                </a:solidFill>
              </a:rPr>
              <a:t>indirectamente</a:t>
            </a:r>
            <a:r>
              <a:rPr lang="en-GB" dirty="0">
                <a:solidFill>
                  <a:schemeClr val="bg1"/>
                </a:solidFill>
              </a:rPr>
              <a:t> </a:t>
            </a:r>
            <a:r>
              <a:rPr lang="en-GB" dirty="0" err="1">
                <a:solidFill>
                  <a:schemeClr val="bg1"/>
                </a:solidFill>
              </a:rPr>
              <a:t>intereses</a:t>
            </a:r>
            <a:r>
              <a:rPr lang="en-GB" dirty="0">
                <a:solidFill>
                  <a:schemeClr val="bg1"/>
                </a:solidFill>
              </a:rPr>
              <a:t> </a:t>
            </a:r>
            <a:r>
              <a:rPr lang="en-GB" dirty="0" err="1">
                <a:solidFill>
                  <a:schemeClr val="bg1"/>
                </a:solidFill>
              </a:rPr>
              <a:t>sobre</a:t>
            </a:r>
            <a:r>
              <a:rPr lang="en-GB" dirty="0">
                <a:solidFill>
                  <a:schemeClr val="bg1"/>
                </a:solidFill>
              </a:rPr>
              <a:t> </a:t>
            </a:r>
            <a:r>
              <a:rPr lang="en-GB" dirty="0" err="1">
                <a:solidFill>
                  <a:schemeClr val="bg1"/>
                </a:solidFill>
              </a:rPr>
              <a:t>fondos</a:t>
            </a:r>
            <a:r>
              <a:rPr lang="en-GB" dirty="0">
                <a:solidFill>
                  <a:schemeClr val="bg1"/>
                </a:solidFill>
              </a:rPr>
              <a:t> </a:t>
            </a:r>
            <a:r>
              <a:rPr lang="en-GB" dirty="0" err="1">
                <a:solidFill>
                  <a:schemeClr val="bg1"/>
                </a:solidFill>
              </a:rPr>
              <a:t>depositados</a:t>
            </a:r>
            <a:endParaRPr lang="en-GB" dirty="0">
              <a:solidFill>
                <a:schemeClr val="bg1"/>
              </a:solidFill>
            </a:endParaRPr>
          </a:p>
          <a:p>
            <a:pPr algn="just"/>
            <a:r>
              <a:rPr lang="es-ES" dirty="0">
                <a:solidFill>
                  <a:schemeClr val="bg1"/>
                </a:solidFill>
              </a:rPr>
              <a:t>por los ahorradores; otras ofrecen servicios a cambio de una comisión (por ejemplo, las cuentas de cheques por las cuales los clientes pagan cuotas de servicios). Algunas instituciones financieras aceptan depósitos de ahorros de los clientes y</a:t>
            </a:r>
          </a:p>
          <a:p>
            <a:pPr algn="just"/>
            <a:r>
              <a:rPr lang="es-ES" dirty="0">
                <a:solidFill>
                  <a:schemeClr val="bg1"/>
                </a:solidFill>
              </a:rPr>
              <a:t>prestan este dinero a otros clientes o empresas, mientras que otras invierten los ahorros de los clientes en activos productivos, como bienes raíces o acciones y bonos;</a:t>
            </a:r>
            <a:endParaRPr lang="es-ES" b="1" dirty="0">
              <a:solidFill>
                <a:schemeClr val="bg1"/>
              </a:solidFill>
            </a:endParaRPr>
          </a:p>
        </p:txBody>
      </p:sp>
      <p:pic>
        <p:nvPicPr>
          <p:cNvPr id="2" name="Imagen 1">
            <a:extLst>
              <a:ext uri="{FF2B5EF4-FFF2-40B4-BE49-F238E27FC236}">
                <a16:creationId xmlns:a16="http://schemas.microsoft.com/office/drawing/2014/main" id="{0AD7C7E9-C5AF-4E57-ACA5-27C48A8B3ACC}"/>
              </a:ext>
            </a:extLst>
          </p:cNvPr>
          <p:cNvPicPr>
            <a:picLocks noChangeAspect="1"/>
          </p:cNvPicPr>
          <p:nvPr/>
        </p:nvPicPr>
        <p:blipFill rotWithShape="1">
          <a:blip r:embed="rId3"/>
          <a:srcRect l="15045" t="23584" r="52202" b="31474"/>
          <a:stretch/>
        </p:blipFill>
        <p:spPr>
          <a:xfrm>
            <a:off x="5897460" y="0"/>
            <a:ext cx="2994870" cy="2311589"/>
          </a:xfrm>
          <a:prstGeom prst="ellipse">
            <a:avLst/>
          </a:prstGeom>
          <a:ln>
            <a:noFill/>
          </a:ln>
          <a:effectLst>
            <a:softEdge rad="112500"/>
          </a:effectLst>
        </p:spPr>
      </p:pic>
    </p:spTree>
    <p:extLst>
      <p:ext uri="{BB962C8B-B14F-4D97-AF65-F5344CB8AC3E}">
        <p14:creationId xmlns:p14="http://schemas.microsoft.com/office/powerpoint/2010/main" val="307868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3733AB8F-E380-4EA5-B62A-7995ED5C7749}"/>
              </a:ext>
            </a:extLst>
          </p:cNvPr>
          <p:cNvSpPr/>
          <p:nvPr/>
        </p:nvSpPr>
        <p:spPr>
          <a:xfrm>
            <a:off x="703790" y="934540"/>
            <a:ext cx="5562785" cy="1231106"/>
          </a:xfrm>
          <a:prstGeom prst="rect">
            <a:avLst/>
          </a:prstGeom>
        </p:spPr>
        <p:txBody>
          <a:bodyPr wrap="square">
            <a:spAutoFit/>
          </a:bodyPr>
          <a:lstStyle/>
          <a:p>
            <a:r>
              <a:rPr lang="es-ES" sz="2000" dirty="0">
                <a:solidFill>
                  <a:srgbClr val="003FBC"/>
                </a:solidFill>
                <a:latin typeface="LubalinGraph-Demi"/>
              </a:rPr>
              <a:t>Clientes clave de las instituciones financieras</a:t>
            </a:r>
          </a:p>
          <a:p>
            <a:r>
              <a:rPr lang="es-ES" dirty="0">
                <a:solidFill>
                  <a:schemeClr val="bg1"/>
                </a:solidFill>
                <a:latin typeface="Sabon-Roman"/>
              </a:rPr>
              <a:t>Los proveedores y solicitantes clave de fondos de las instituciones financieras son los</a:t>
            </a:r>
          </a:p>
          <a:p>
            <a:r>
              <a:rPr lang="es-ES" dirty="0">
                <a:solidFill>
                  <a:srgbClr val="003FBC"/>
                </a:solidFill>
                <a:latin typeface="Sabon-Roman"/>
              </a:rPr>
              <a:t>individuos, las empresas y los gobiernos.</a:t>
            </a:r>
            <a:endParaRPr lang="en-GB" dirty="0">
              <a:solidFill>
                <a:srgbClr val="003FBC"/>
              </a:solidFill>
            </a:endParaRPr>
          </a:p>
        </p:txBody>
      </p:sp>
      <p:sp>
        <p:nvSpPr>
          <p:cNvPr id="5" name="Rectángulo 4">
            <a:extLst>
              <a:ext uri="{FF2B5EF4-FFF2-40B4-BE49-F238E27FC236}">
                <a16:creationId xmlns:a16="http://schemas.microsoft.com/office/drawing/2014/main" id="{C25A0A74-2BB2-4F7B-9F11-85EA8E7A05EF}"/>
              </a:ext>
            </a:extLst>
          </p:cNvPr>
          <p:cNvSpPr/>
          <p:nvPr/>
        </p:nvSpPr>
        <p:spPr>
          <a:xfrm>
            <a:off x="371715" y="2317758"/>
            <a:ext cx="6226933" cy="2862322"/>
          </a:xfrm>
          <a:prstGeom prst="rect">
            <a:avLst/>
          </a:prstGeom>
        </p:spPr>
        <p:txBody>
          <a:bodyPr wrap="square">
            <a:spAutoFit/>
          </a:bodyPr>
          <a:lstStyle/>
          <a:p>
            <a:r>
              <a:rPr lang="es-ES" dirty="0">
                <a:solidFill>
                  <a:schemeClr val="bg1"/>
                </a:solidFill>
                <a:latin typeface="Sabon-Roman"/>
              </a:rPr>
              <a:t>Los gobiernos mantienen en bancos comerciales depósitos de fondos que no utilizan temporalmente, como ciertos pagos de impuestos y pagos de seguridad social.</a:t>
            </a:r>
          </a:p>
          <a:p>
            <a:r>
              <a:rPr lang="es-ES" dirty="0">
                <a:solidFill>
                  <a:schemeClr val="bg1"/>
                </a:solidFill>
                <a:latin typeface="Sabon-Roman"/>
              </a:rPr>
              <a:t>No solicitan fondos en préstamo </a:t>
            </a:r>
            <a:r>
              <a:rPr lang="es-ES" i="1" dirty="0">
                <a:solidFill>
                  <a:schemeClr val="bg1"/>
                </a:solidFill>
                <a:latin typeface="Sabon-Italic"/>
              </a:rPr>
              <a:t>directamente </a:t>
            </a:r>
            <a:r>
              <a:rPr lang="es-ES" dirty="0">
                <a:solidFill>
                  <a:schemeClr val="bg1"/>
                </a:solidFill>
                <a:latin typeface="Sabon-Roman"/>
              </a:rPr>
              <a:t>a las instituciones financieras, sino que lo hacen de manera indirecta a través de la venta de títulos de deuda a diversas instituciones.</a:t>
            </a:r>
          </a:p>
          <a:p>
            <a:r>
              <a:rPr lang="es-ES" dirty="0">
                <a:solidFill>
                  <a:schemeClr val="bg1"/>
                </a:solidFill>
                <a:latin typeface="Sabon-Roman"/>
              </a:rPr>
              <a:t>El gobierno, igual que las empresas, por lo general es un </a:t>
            </a:r>
            <a:r>
              <a:rPr lang="es-ES" i="1" dirty="0">
                <a:solidFill>
                  <a:schemeClr val="bg1"/>
                </a:solidFill>
                <a:latin typeface="Sabon-Italic"/>
              </a:rPr>
              <a:t>solicitante neto </a:t>
            </a:r>
            <a:r>
              <a:rPr lang="es-ES" dirty="0">
                <a:solidFill>
                  <a:schemeClr val="bg1"/>
                </a:solidFill>
                <a:latin typeface="Sabon-Roman"/>
              </a:rPr>
              <a:t>de fondos: generalmente solicita en préstamo más dinero del que ahorra. Todos hemos escuchado hablar del déficit en el presupuesto federal.</a:t>
            </a:r>
            <a:endParaRPr lang="en-GB" dirty="0">
              <a:solidFill>
                <a:schemeClr val="bg1"/>
              </a:solidFill>
            </a:endParaRPr>
          </a:p>
        </p:txBody>
      </p:sp>
    </p:spTree>
    <p:extLst>
      <p:ext uri="{BB962C8B-B14F-4D97-AF65-F5344CB8AC3E}">
        <p14:creationId xmlns:p14="http://schemas.microsoft.com/office/powerpoint/2010/main" val="4292412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id="{996A2A0D-7B81-4B68-A7D6-EE1C9E29FD60}"/>
              </a:ext>
            </a:extLst>
          </p:cNvPr>
          <p:cNvSpPr/>
          <p:nvPr/>
        </p:nvSpPr>
        <p:spPr>
          <a:xfrm>
            <a:off x="409783" y="1282376"/>
            <a:ext cx="6229215" cy="3724096"/>
          </a:xfrm>
          <a:prstGeom prst="rect">
            <a:avLst/>
          </a:prstGeom>
        </p:spPr>
        <p:txBody>
          <a:bodyPr wrap="square">
            <a:spAutoFit/>
          </a:bodyPr>
          <a:lstStyle/>
          <a:p>
            <a:r>
              <a:rPr lang="en-GB" sz="2000" b="1" dirty="0" err="1">
                <a:solidFill>
                  <a:schemeClr val="bg1"/>
                </a:solidFill>
                <a:latin typeface="Futura-Heavy"/>
              </a:rPr>
              <a:t>Mercados</a:t>
            </a:r>
            <a:r>
              <a:rPr lang="en-GB" sz="2000" b="1" dirty="0">
                <a:solidFill>
                  <a:schemeClr val="bg1"/>
                </a:solidFill>
                <a:latin typeface="Futura-Heavy"/>
              </a:rPr>
              <a:t> </a:t>
            </a:r>
            <a:r>
              <a:rPr lang="en-GB" sz="2000" b="1" dirty="0" err="1">
                <a:solidFill>
                  <a:schemeClr val="bg1"/>
                </a:solidFill>
                <a:latin typeface="Futura-Heavy"/>
              </a:rPr>
              <a:t>financieros</a:t>
            </a:r>
            <a:endParaRPr lang="en-GB" sz="2000" b="1" dirty="0">
              <a:solidFill>
                <a:schemeClr val="bg1"/>
              </a:solidFill>
              <a:latin typeface="Futura-Heavy"/>
            </a:endParaRPr>
          </a:p>
          <a:p>
            <a:r>
              <a:rPr lang="es-ES" dirty="0">
                <a:solidFill>
                  <a:schemeClr val="bg1"/>
                </a:solidFill>
              </a:rPr>
              <a:t>Los </a:t>
            </a:r>
            <a:r>
              <a:rPr lang="es-ES" b="1" dirty="0">
                <a:solidFill>
                  <a:schemeClr val="bg1"/>
                </a:solidFill>
              </a:rPr>
              <a:t>mercados financieros </a:t>
            </a:r>
            <a:r>
              <a:rPr lang="es-ES" dirty="0">
                <a:solidFill>
                  <a:schemeClr val="bg1"/>
                </a:solidFill>
              </a:rPr>
              <a:t>son foros en los que proveedores y solicitantes de fondos realizan transacciones de manera directa. Mientras que los préstamos de las instituciones se realizan sin el conocimiento de los proveedores de fondos (los ahorradores), los proveedores de los mercados financieros saben a quiénes se prestan sus fondos o dónde se invierten. </a:t>
            </a:r>
            <a:r>
              <a:rPr lang="es-ES" dirty="0">
                <a:solidFill>
                  <a:srgbClr val="0D5EFF"/>
                </a:solidFill>
              </a:rPr>
              <a:t>Los dos mercados financieros clave son el mercado de dinero y el mercado de capitales. </a:t>
            </a:r>
            <a:r>
              <a:rPr lang="es-ES" dirty="0">
                <a:solidFill>
                  <a:schemeClr val="bg1"/>
                </a:solidFill>
              </a:rPr>
              <a:t>Las transacciones en instrumentos de deuda a corto plazo, o valores negociables, se llevan a cabo en el </a:t>
            </a:r>
            <a:r>
              <a:rPr lang="es-ES" i="1" dirty="0">
                <a:solidFill>
                  <a:schemeClr val="bg1"/>
                </a:solidFill>
              </a:rPr>
              <a:t>mercado de dinero</a:t>
            </a:r>
            <a:r>
              <a:rPr lang="es-ES" dirty="0">
                <a:solidFill>
                  <a:schemeClr val="bg1"/>
                </a:solidFill>
              </a:rPr>
              <a:t>. Los valores a largo plazo (bonos y acciones) se negocian en el </a:t>
            </a:r>
            <a:r>
              <a:rPr lang="es-ES" i="1" dirty="0">
                <a:solidFill>
                  <a:schemeClr val="bg1"/>
                </a:solidFill>
              </a:rPr>
              <a:t>mercado de capitales</a:t>
            </a:r>
            <a:r>
              <a:rPr lang="es-ES" dirty="0">
                <a:solidFill>
                  <a:schemeClr val="bg1"/>
                </a:solidFill>
              </a:rPr>
              <a:t>.</a:t>
            </a:r>
            <a:endParaRPr lang="es-ES" dirty="0">
              <a:solidFill>
                <a:schemeClr val="bg1"/>
              </a:solidFill>
              <a:latin typeface="Futura"/>
            </a:endParaRPr>
          </a:p>
          <a:p>
            <a:endParaRPr lang="en-GB" dirty="0"/>
          </a:p>
        </p:txBody>
      </p:sp>
    </p:spTree>
    <p:extLst>
      <p:ext uri="{BB962C8B-B14F-4D97-AF65-F5344CB8AC3E}">
        <p14:creationId xmlns:p14="http://schemas.microsoft.com/office/powerpoint/2010/main" val="319565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id="{A1788995-5987-426C-976E-D77B14ED4FD5}"/>
              </a:ext>
            </a:extLst>
          </p:cNvPr>
          <p:cNvSpPr/>
          <p:nvPr/>
        </p:nvSpPr>
        <p:spPr>
          <a:xfrm>
            <a:off x="27650" y="2828835"/>
            <a:ext cx="6973968" cy="1200329"/>
          </a:xfrm>
          <a:prstGeom prst="rect">
            <a:avLst/>
          </a:prstGeom>
        </p:spPr>
        <p:txBody>
          <a:bodyPr wrap="square">
            <a:spAutoFit/>
          </a:bodyPr>
          <a:lstStyle/>
          <a:p>
            <a:r>
              <a:rPr lang="es-ES" dirty="0">
                <a:solidFill>
                  <a:schemeClr val="bg1"/>
                </a:solidFill>
                <a:latin typeface="Sabon-Roman"/>
              </a:rPr>
              <a:t>Las </a:t>
            </a:r>
            <a:r>
              <a:rPr lang="es-ES" b="1" dirty="0">
                <a:solidFill>
                  <a:schemeClr val="bg1"/>
                </a:solidFill>
                <a:latin typeface="Sabon-Bold"/>
              </a:rPr>
              <a:t>finanzas </a:t>
            </a:r>
            <a:r>
              <a:rPr lang="es-ES" dirty="0">
                <a:solidFill>
                  <a:schemeClr val="bg1"/>
                </a:solidFill>
                <a:latin typeface="Sabon-Roman"/>
              </a:rPr>
              <a:t>se definen como el arte y la ciencia de administrar el dinero. A nivel personal, las finanzas afectan las decisiones individuales de </a:t>
            </a:r>
            <a:r>
              <a:rPr lang="es-ES" dirty="0">
                <a:solidFill>
                  <a:srgbClr val="0D5EFF"/>
                </a:solidFill>
                <a:latin typeface="Sabon-Roman"/>
              </a:rPr>
              <a:t>cuánto dinero gastar</a:t>
            </a:r>
            <a:r>
              <a:rPr lang="es-ES" dirty="0">
                <a:solidFill>
                  <a:schemeClr val="bg1"/>
                </a:solidFill>
                <a:latin typeface="Sabon-Roman"/>
              </a:rPr>
              <a:t> de los ingresos, </a:t>
            </a:r>
            <a:r>
              <a:rPr lang="es-ES" dirty="0">
                <a:solidFill>
                  <a:srgbClr val="0D5EFF"/>
                </a:solidFill>
                <a:latin typeface="Sabon-Roman"/>
              </a:rPr>
              <a:t>cuánto ahorrar </a:t>
            </a:r>
            <a:r>
              <a:rPr lang="es-ES" dirty="0">
                <a:solidFill>
                  <a:schemeClr val="bg1"/>
                </a:solidFill>
                <a:latin typeface="Sabon-Roman"/>
              </a:rPr>
              <a:t>y </a:t>
            </a:r>
            <a:r>
              <a:rPr lang="es-ES" dirty="0">
                <a:solidFill>
                  <a:srgbClr val="0D5EFF"/>
                </a:solidFill>
                <a:latin typeface="Sabon-Roman"/>
              </a:rPr>
              <a:t>cómo invertir los ahorros</a:t>
            </a:r>
            <a:r>
              <a:rPr lang="es-ES" dirty="0">
                <a:solidFill>
                  <a:schemeClr val="bg1"/>
                </a:solidFill>
                <a:latin typeface="Sabon-Roman"/>
              </a:rPr>
              <a:t>. </a:t>
            </a:r>
            <a:endParaRPr lang="en-GB" dirty="0">
              <a:solidFill>
                <a:schemeClr val="bg1"/>
              </a:solidFill>
            </a:endParaRPr>
          </a:p>
        </p:txBody>
      </p:sp>
      <p:sp>
        <p:nvSpPr>
          <p:cNvPr id="14" name="CuadroTexto 13">
            <a:extLst>
              <a:ext uri="{FF2B5EF4-FFF2-40B4-BE49-F238E27FC236}">
                <a16:creationId xmlns:a16="http://schemas.microsoft.com/office/drawing/2014/main" id="{B315EC8C-6573-444C-9952-4C3B528AB267}"/>
              </a:ext>
            </a:extLst>
          </p:cNvPr>
          <p:cNvSpPr txBox="1"/>
          <p:nvPr/>
        </p:nvSpPr>
        <p:spPr>
          <a:xfrm>
            <a:off x="4110606" y="6147393"/>
            <a:ext cx="4288565" cy="261610"/>
          </a:xfrm>
          <a:prstGeom prst="rect">
            <a:avLst/>
          </a:prstGeom>
          <a:noFill/>
        </p:spPr>
        <p:txBody>
          <a:bodyPr wrap="square" rtlCol="0">
            <a:spAutoFit/>
          </a:bodyPr>
          <a:lstStyle/>
          <a:p>
            <a:r>
              <a:rPr lang="es-MX" sz="1100" dirty="0" err="1">
                <a:solidFill>
                  <a:schemeClr val="bg1"/>
                </a:solidFill>
              </a:rPr>
              <a:t>Principiso</a:t>
            </a:r>
            <a:r>
              <a:rPr lang="es-MX" sz="1100" dirty="0">
                <a:solidFill>
                  <a:schemeClr val="bg1"/>
                </a:solidFill>
              </a:rPr>
              <a:t> de la </a:t>
            </a:r>
            <a:r>
              <a:rPr lang="es-MX" sz="1100" dirty="0" err="1">
                <a:solidFill>
                  <a:schemeClr val="bg1"/>
                </a:solidFill>
              </a:rPr>
              <a:t>Adm</a:t>
            </a:r>
            <a:r>
              <a:rPr lang="es-MX" sz="1100" dirty="0">
                <a:solidFill>
                  <a:schemeClr val="bg1"/>
                </a:solidFill>
              </a:rPr>
              <a:t>. Financiera  Lawrence Gitman y Chad </a:t>
            </a:r>
            <a:r>
              <a:rPr lang="es-MX" sz="1100" dirty="0" err="1">
                <a:solidFill>
                  <a:schemeClr val="bg1"/>
                </a:solidFill>
              </a:rPr>
              <a:t>Zutter</a:t>
            </a:r>
            <a:endParaRPr lang="en-GB" sz="1100" dirty="0">
              <a:solidFill>
                <a:schemeClr val="bg1"/>
              </a:solidFill>
            </a:endParaRPr>
          </a:p>
        </p:txBody>
      </p:sp>
      <p:sp>
        <p:nvSpPr>
          <p:cNvPr id="3" name="CuadroTexto 2">
            <a:extLst>
              <a:ext uri="{FF2B5EF4-FFF2-40B4-BE49-F238E27FC236}">
                <a16:creationId xmlns:a16="http://schemas.microsoft.com/office/drawing/2014/main" id="{4DE3C28B-BCB2-41D8-B7A6-99B2C8A50F5C}"/>
              </a:ext>
            </a:extLst>
          </p:cNvPr>
          <p:cNvSpPr txBox="1"/>
          <p:nvPr/>
        </p:nvSpPr>
        <p:spPr>
          <a:xfrm>
            <a:off x="180830" y="1174459"/>
            <a:ext cx="4336884" cy="400110"/>
          </a:xfrm>
          <a:prstGeom prst="rect">
            <a:avLst/>
          </a:prstGeom>
          <a:noFill/>
        </p:spPr>
        <p:txBody>
          <a:bodyPr wrap="square" rtlCol="0">
            <a:spAutoFit/>
          </a:bodyPr>
          <a:lstStyle/>
          <a:p>
            <a:r>
              <a:rPr lang="es-MX" sz="2000" b="1" dirty="0">
                <a:solidFill>
                  <a:schemeClr val="bg1"/>
                </a:solidFill>
              </a:rPr>
              <a:t>¿Qué son las Finanzas?</a:t>
            </a:r>
            <a:endParaRPr lang="en-GB" sz="2000" b="1" dirty="0">
              <a:solidFill>
                <a:schemeClr val="bg1"/>
              </a:solidFill>
            </a:endParaRPr>
          </a:p>
        </p:txBody>
      </p:sp>
      <p:pic>
        <p:nvPicPr>
          <p:cNvPr id="4" name="Imagen 3">
            <a:extLst>
              <a:ext uri="{FF2B5EF4-FFF2-40B4-BE49-F238E27FC236}">
                <a16:creationId xmlns:a16="http://schemas.microsoft.com/office/drawing/2014/main" id="{88E78248-C387-455E-AAAC-DBADEDF3ED56}"/>
              </a:ext>
            </a:extLst>
          </p:cNvPr>
          <p:cNvPicPr>
            <a:picLocks noChangeAspect="1"/>
          </p:cNvPicPr>
          <p:nvPr/>
        </p:nvPicPr>
        <p:blipFill rotWithShape="1">
          <a:blip r:embed="rId3"/>
          <a:srcRect l="17982" t="35899" r="53578" b="25005"/>
          <a:stretch/>
        </p:blipFill>
        <p:spPr>
          <a:xfrm>
            <a:off x="6064746" y="109472"/>
            <a:ext cx="2600587" cy="2010873"/>
          </a:xfrm>
          <a:prstGeom prst="ellipse">
            <a:avLst/>
          </a:prstGeom>
          <a:ln>
            <a:noFill/>
          </a:ln>
          <a:effectLst>
            <a:softEdge rad="112500"/>
          </a:effectLst>
        </p:spPr>
      </p:pic>
    </p:spTree>
    <p:extLst>
      <p:ext uri="{BB962C8B-B14F-4D97-AF65-F5344CB8AC3E}">
        <p14:creationId xmlns:p14="http://schemas.microsoft.com/office/powerpoint/2010/main" val="3773970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id="{996A2A0D-7B81-4B68-A7D6-EE1C9E29FD60}"/>
              </a:ext>
            </a:extLst>
          </p:cNvPr>
          <p:cNvSpPr/>
          <p:nvPr/>
        </p:nvSpPr>
        <p:spPr>
          <a:xfrm>
            <a:off x="409782" y="1282376"/>
            <a:ext cx="6502745" cy="3416320"/>
          </a:xfrm>
          <a:prstGeom prst="rect">
            <a:avLst/>
          </a:prstGeom>
        </p:spPr>
        <p:txBody>
          <a:bodyPr wrap="square">
            <a:spAutoFit/>
          </a:bodyPr>
          <a:lstStyle/>
          <a:p>
            <a:pPr algn="just"/>
            <a:r>
              <a:rPr lang="en-GB" b="1" dirty="0">
                <a:solidFill>
                  <a:schemeClr val="bg1"/>
                </a:solidFill>
              </a:rPr>
              <a:t>Mercado </a:t>
            </a:r>
            <a:r>
              <a:rPr lang="en-GB" b="1" dirty="0" err="1">
                <a:solidFill>
                  <a:schemeClr val="bg1"/>
                </a:solidFill>
              </a:rPr>
              <a:t>primario</a:t>
            </a:r>
            <a:endParaRPr lang="en-GB" b="1" dirty="0">
              <a:solidFill>
                <a:schemeClr val="bg1"/>
              </a:solidFill>
            </a:endParaRPr>
          </a:p>
          <a:p>
            <a:pPr algn="just"/>
            <a:r>
              <a:rPr lang="es-ES" dirty="0">
                <a:solidFill>
                  <a:schemeClr val="bg1"/>
                </a:solidFill>
              </a:rPr>
              <a:t>Mercado financiero en el que los valores se emiten por primera vez; es el único mercado en el que el emisor </a:t>
            </a:r>
            <a:r>
              <a:rPr lang="en-GB" dirty="0" err="1">
                <a:solidFill>
                  <a:schemeClr val="bg1"/>
                </a:solidFill>
              </a:rPr>
              <a:t>participa</a:t>
            </a:r>
            <a:r>
              <a:rPr lang="en-GB" dirty="0">
                <a:solidFill>
                  <a:schemeClr val="bg1"/>
                </a:solidFill>
              </a:rPr>
              <a:t> </a:t>
            </a:r>
            <a:r>
              <a:rPr lang="en-GB" dirty="0" err="1">
                <a:solidFill>
                  <a:schemeClr val="bg1"/>
                </a:solidFill>
              </a:rPr>
              <a:t>directamente</a:t>
            </a:r>
            <a:r>
              <a:rPr lang="en-GB" dirty="0">
                <a:solidFill>
                  <a:schemeClr val="bg1"/>
                </a:solidFill>
              </a:rPr>
              <a:t> </a:t>
            </a:r>
            <a:r>
              <a:rPr lang="en-GB" dirty="0" err="1">
                <a:solidFill>
                  <a:schemeClr val="bg1"/>
                </a:solidFill>
              </a:rPr>
              <a:t>en</a:t>
            </a:r>
            <a:r>
              <a:rPr lang="en-GB" dirty="0">
                <a:solidFill>
                  <a:schemeClr val="bg1"/>
                </a:solidFill>
              </a:rPr>
              <a:t> la </a:t>
            </a:r>
            <a:r>
              <a:rPr lang="en-GB" dirty="0" err="1">
                <a:solidFill>
                  <a:schemeClr val="bg1"/>
                </a:solidFill>
              </a:rPr>
              <a:t>transacción</a:t>
            </a:r>
            <a:r>
              <a:rPr lang="en-GB" dirty="0">
                <a:solidFill>
                  <a:schemeClr val="bg1"/>
                </a:solidFill>
              </a:rPr>
              <a:t>. (</a:t>
            </a:r>
            <a:r>
              <a:rPr lang="es-MX" dirty="0">
                <a:solidFill>
                  <a:schemeClr val="bg1"/>
                </a:solidFill>
              </a:rPr>
              <a:t>emisión</a:t>
            </a:r>
            <a:r>
              <a:rPr lang="en-GB" dirty="0">
                <a:solidFill>
                  <a:schemeClr val="bg1"/>
                </a:solidFill>
              </a:rPr>
              <a:t> de </a:t>
            </a:r>
            <a:r>
              <a:rPr lang="en-GB" dirty="0" err="1">
                <a:solidFill>
                  <a:schemeClr val="bg1"/>
                </a:solidFill>
              </a:rPr>
              <a:t>Bonos</a:t>
            </a:r>
            <a:r>
              <a:rPr lang="en-GB" dirty="0">
                <a:solidFill>
                  <a:schemeClr val="bg1"/>
                </a:solidFill>
              </a:rPr>
              <a:t> </a:t>
            </a:r>
            <a:r>
              <a:rPr lang="en-GB" dirty="0" err="1">
                <a:solidFill>
                  <a:schemeClr val="bg1"/>
                </a:solidFill>
              </a:rPr>
              <a:t>Gubernamentales</a:t>
            </a:r>
            <a:r>
              <a:rPr lang="en-GB" dirty="0">
                <a:solidFill>
                  <a:schemeClr val="bg1"/>
                </a:solidFill>
              </a:rPr>
              <a:t> o </a:t>
            </a:r>
            <a:r>
              <a:rPr lang="en-GB" dirty="0" err="1">
                <a:solidFill>
                  <a:schemeClr val="bg1"/>
                </a:solidFill>
              </a:rPr>
              <a:t>Empresariales</a:t>
            </a:r>
            <a:r>
              <a:rPr lang="en-GB" dirty="0">
                <a:solidFill>
                  <a:schemeClr val="bg1"/>
                </a:solidFill>
              </a:rPr>
              <a:t>)</a:t>
            </a:r>
          </a:p>
          <a:p>
            <a:pPr algn="just"/>
            <a:endParaRPr lang="en-GB" dirty="0">
              <a:solidFill>
                <a:schemeClr val="bg1"/>
              </a:solidFill>
            </a:endParaRPr>
          </a:p>
          <a:p>
            <a:endParaRPr lang="es-MX" dirty="0">
              <a:solidFill>
                <a:schemeClr val="bg1"/>
              </a:solidFill>
            </a:endParaRPr>
          </a:p>
          <a:p>
            <a:endParaRPr lang="es-MX" dirty="0">
              <a:solidFill>
                <a:schemeClr val="bg1"/>
              </a:solidFill>
            </a:endParaRPr>
          </a:p>
          <a:p>
            <a:pPr algn="just"/>
            <a:r>
              <a:rPr lang="en-GB" b="1" dirty="0">
                <a:solidFill>
                  <a:schemeClr val="bg1"/>
                </a:solidFill>
              </a:rPr>
              <a:t>Mercado </a:t>
            </a:r>
            <a:r>
              <a:rPr lang="en-GB" b="1" dirty="0" err="1">
                <a:solidFill>
                  <a:schemeClr val="bg1"/>
                </a:solidFill>
              </a:rPr>
              <a:t>secundario</a:t>
            </a:r>
            <a:endParaRPr lang="en-GB" b="1" dirty="0">
              <a:solidFill>
                <a:schemeClr val="bg1"/>
              </a:solidFill>
            </a:endParaRPr>
          </a:p>
          <a:p>
            <a:pPr algn="just"/>
            <a:r>
              <a:rPr lang="es-ES" dirty="0">
                <a:solidFill>
                  <a:schemeClr val="bg1"/>
                </a:solidFill>
              </a:rPr>
              <a:t>Mercado financiero en el que se negocian valores que ya</a:t>
            </a:r>
          </a:p>
          <a:p>
            <a:pPr algn="just"/>
            <a:r>
              <a:rPr lang="en-GB" dirty="0" err="1">
                <a:solidFill>
                  <a:schemeClr val="bg1"/>
                </a:solidFill>
              </a:rPr>
              <a:t>están</a:t>
            </a:r>
            <a:r>
              <a:rPr lang="en-GB" dirty="0">
                <a:solidFill>
                  <a:schemeClr val="bg1"/>
                </a:solidFill>
              </a:rPr>
              <a:t> </a:t>
            </a:r>
            <a:r>
              <a:rPr lang="en-GB" dirty="0" err="1">
                <a:solidFill>
                  <a:schemeClr val="bg1"/>
                </a:solidFill>
              </a:rPr>
              <a:t>en</a:t>
            </a:r>
            <a:r>
              <a:rPr lang="en-GB" dirty="0">
                <a:solidFill>
                  <a:schemeClr val="bg1"/>
                </a:solidFill>
              </a:rPr>
              <a:t> </a:t>
            </a:r>
            <a:r>
              <a:rPr lang="en-GB" dirty="0" err="1">
                <a:solidFill>
                  <a:schemeClr val="bg1"/>
                </a:solidFill>
              </a:rPr>
              <a:t>circulación</a:t>
            </a:r>
            <a:r>
              <a:rPr lang="en-GB" dirty="0">
                <a:solidFill>
                  <a:schemeClr val="bg1"/>
                </a:solidFill>
              </a:rPr>
              <a:t> (</a:t>
            </a:r>
            <a:r>
              <a:rPr lang="en-GB" dirty="0" err="1">
                <a:solidFill>
                  <a:schemeClr val="bg1"/>
                </a:solidFill>
              </a:rPr>
              <a:t>aquellos</a:t>
            </a:r>
            <a:r>
              <a:rPr lang="en-GB" dirty="0">
                <a:solidFill>
                  <a:schemeClr val="bg1"/>
                </a:solidFill>
              </a:rPr>
              <a:t> </a:t>
            </a:r>
            <a:r>
              <a:rPr lang="es-ES" dirty="0">
                <a:solidFill>
                  <a:schemeClr val="bg1"/>
                </a:solidFill>
              </a:rPr>
              <a:t>que no son nuevas emisiones). (compra de Acciones ya negociadas)</a:t>
            </a:r>
            <a:endParaRPr lang="en-GB" dirty="0">
              <a:solidFill>
                <a:schemeClr val="bg1"/>
              </a:solidFill>
            </a:endParaRPr>
          </a:p>
        </p:txBody>
      </p:sp>
    </p:spTree>
    <p:extLst>
      <p:ext uri="{BB962C8B-B14F-4D97-AF65-F5344CB8AC3E}">
        <p14:creationId xmlns:p14="http://schemas.microsoft.com/office/powerpoint/2010/main" val="2563054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BF60E2F6-4706-4E60-BA93-1579E67A55AE}"/>
              </a:ext>
            </a:extLst>
          </p:cNvPr>
          <p:cNvSpPr/>
          <p:nvPr/>
        </p:nvSpPr>
        <p:spPr>
          <a:xfrm>
            <a:off x="180829" y="949956"/>
            <a:ext cx="6701917" cy="4862870"/>
          </a:xfrm>
          <a:prstGeom prst="rect">
            <a:avLst/>
          </a:prstGeom>
        </p:spPr>
        <p:txBody>
          <a:bodyPr wrap="square">
            <a:spAutoFit/>
          </a:bodyPr>
          <a:lstStyle/>
          <a:p>
            <a:r>
              <a:rPr lang="en-GB" sz="2000" dirty="0">
                <a:solidFill>
                  <a:schemeClr val="bg1"/>
                </a:solidFill>
                <a:latin typeface="LubalinGraph-Demi"/>
              </a:rPr>
              <a:t>MERCADO DE DINERO</a:t>
            </a:r>
          </a:p>
          <a:p>
            <a:endParaRPr lang="en-GB" sz="2000" dirty="0">
              <a:solidFill>
                <a:schemeClr val="bg1"/>
              </a:solidFill>
              <a:latin typeface="LubalinGraph-Demi"/>
            </a:endParaRPr>
          </a:p>
          <a:p>
            <a:r>
              <a:rPr lang="es-ES" dirty="0">
                <a:solidFill>
                  <a:schemeClr val="bg1"/>
                </a:solidFill>
                <a:latin typeface="Sabon-Roman"/>
              </a:rPr>
              <a:t>El </a:t>
            </a:r>
            <a:r>
              <a:rPr lang="es-ES" b="1" dirty="0">
                <a:solidFill>
                  <a:schemeClr val="bg1"/>
                </a:solidFill>
                <a:latin typeface="Sabon-Bold"/>
              </a:rPr>
              <a:t>mercado de dinero </a:t>
            </a:r>
            <a:r>
              <a:rPr lang="es-ES" dirty="0">
                <a:solidFill>
                  <a:schemeClr val="bg1"/>
                </a:solidFill>
                <a:latin typeface="Sabon-Roman"/>
              </a:rPr>
              <a:t>se genera por la relación financiera entre los proveedores y los solicitantes de </a:t>
            </a:r>
            <a:r>
              <a:rPr lang="es-ES" i="1" dirty="0">
                <a:solidFill>
                  <a:schemeClr val="bg1"/>
                </a:solidFill>
                <a:latin typeface="Sabon-Italic"/>
              </a:rPr>
              <a:t>fondos a corto plazo </a:t>
            </a:r>
            <a:r>
              <a:rPr lang="es-ES" dirty="0">
                <a:solidFill>
                  <a:srgbClr val="0D5EFF"/>
                </a:solidFill>
                <a:latin typeface="Sabon-Roman"/>
              </a:rPr>
              <a:t>(fondos con vencimiento de un año o menos). </a:t>
            </a:r>
            <a:r>
              <a:rPr lang="es-ES" dirty="0">
                <a:solidFill>
                  <a:schemeClr val="bg1"/>
                </a:solidFill>
                <a:latin typeface="Sabon-Roman"/>
              </a:rPr>
              <a:t>El </a:t>
            </a:r>
            <a:r>
              <a:rPr lang="en-GB" dirty="0" err="1">
                <a:solidFill>
                  <a:schemeClr val="bg1"/>
                </a:solidFill>
                <a:latin typeface="Sabon-Roman"/>
              </a:rPr>
              <a:t>mercado</a:t>
            </a:r>
            <a:r>
              <a:rPr lang="en-GB" dirty="0">
                <a:solidFill>
                  <a:schemeClr val="bg1"/>
                </a:solidFill>
                <a:latin typeface="Sabon-Roman"/>
              </a:rPr>
              <a:t> de </a:t>
            </a:r>
            <a:r>
              <a:rPr lang="en-GB" dirty="0" err="1">
                <a:solidFill>
                  <a:schemeClr val="bg1"/>
                </a:solidFill>
                <a:latin typeface="Sabon-Roman"/>
              </a:rPr>
              <a:t>dinero</a:t>
            </a:r>
            <a:r>
              <a:rPr lang="en-GB" dirty="0">
                <a:solidFill>
                  <a:schemeClr val="bg1"/>
                </a:solidFill>
                <a:latin typeface="Sabon-Roman"/>
              </a:rPr>
              <a:t> </a:t>
            </a:r>
            <a:r>
              <a:rPr lang="en-GB" dirty="0" err="1">
                <a:solidFill>
                  <a:schemeClr val="bg1"/>
                </a:solidFill>
                <a:latin typeface="Sabon-Roman"/>
              </a:rPr>
              <a:t>existe</a:t>
            </a:r>
            <a:r>
              <a:rPr lang="en-GB" dirty="0">
                <a:solidFill>
                  <a:schemeClr val="bg1"/>
                </a:solidFill>
                <a:latin typeface="Sabon-Roman"/>
              </a:rPr>
              <a:t> </a:t>
            </a:r>
            <a:r>
              <a:rPr lang="en-GB" dirty="0" err="1">
                <a:solidFill>
                  <a:schemeClr val="bg1"/>
                </a:solidFill>
                <a:latin typeface="Sabon-Roman"/>
              </a:rPr>
              <a:t>porque</a:t>
            </a:r>
            <a:r>
              <a:rPr lang="en-GB" dirty="0">
                <a:solidFill>
                  <a:schemeClr val="bg1"/>
                </a:solidFill>
                <a:latin typeface="Sabon-Roman"/>
              </a:rPr>
              <a:t> </a:t>
            </a:r>
            <a:r>
              <a:rPr lang="en-GB" dirty="0" err="1">
                <a:solidFill>
                  <a:schemeClr val="bg1"/>
                </a:solidFill>
                <a:latin typeface="Sabon-Roman"/>
              </a:rPr>
              <a:t>algunos</a:t>
            </a:r>
            <a:r>
              <a:rPr lang="en-GB" dirty="0">
                <a:solidFill>
                  <a:schemeClr val="bg1"/>
                </a:solidFill>
                <a:latin typeface="Sabon-Roman"/>
              </a:rPr>
              <a:t> </a:t>
            </a:r>
            <a:r>
              <a:rPr lang="en-GB" dirty="0" err="1">
                <a:solidFill>
                  <a:schemeClr val="bg1"/>
                </a:solidFill>
                <a:latin typeface="Sabon-Roman"/>
              </a:rPr>
              <a:t>individuos</a:t>
            </a:r>
            <a:r>
              <a:rPr lang="en-GB" dirty="0">
                <a:solidFill>
                  <a:schemeClr val="bg1"/>
                </a:solidFill>
                <a:latin typeface="Sabon-Roman"/>
              </a:rPr>
              <a:t>, </a:t>
            </a:r>
            <a:r>
              <a:rPr lang="en-GB" dirty="0" err="1">
                <a:solidFill>
                  <a:schemeClr val="bg1"/>
                </a:solidFill>
                <a:latin typeface="Sabon-Roman"/>
              </a:rPr>
              <a:t>empresas</a:t>
            </a:r>
            <a:r>
              <a:rPr lang="en-GB" dirty="0">
                <a:solidFill>
                  <a:schemeClr val="bg1"/>
                </a:solidFill>
                <a:latin typeface="Sabon-Roman"/>
              </a:rPr>
              <a:t>, </a:t>
            </a:r>
            <a:r>
              <a:rPr lang="en-GB" dirty="0" err="1">
                <a:solidFill>
                  <a:schemeClr val="bg1"/>
                </a:solidFill>
                <a:latin typeface="Sabon-Roman"/>
              </a:rPr>
              <a:t>gobiernos</a:t>
            </a:r>
            <a:r>
              <a:rPr lang="en-GB" dirty="0">
                <a:solidFill>
                  <a:schemeClr val="bg1"/>
                </a:solidFill>
                <a:latin typeface="Sabon-Roman"/>
              </a:rPr>
              <a:t> e </a:t>
            </a:r>
            <a:r>
              <a:rPr lang="en-GB" dirty="0" err="1">
                <a:solidFill>
                  <a:schemeClr val="bg1"/>
                </a:solidFill>
                <a:latin typeface="Sabon-Roman"/>
              </a:rPr>
              <a:t>instituciones</a:t>
            </a:r>
            <a:r>
              <a:rPr lang="en-GB" dirty="0">
                <a:solidFill>
                  <a:schemeClr val="bg1"/>
                </a:solidFill>
                <a:latin typeface="Sabon-Roman"/>
              </a:rPr>
              <a:t> </a:t>
            </a:r>
            <a:r>
              <a:rPr lang="es-ES" dirty="0">
                <a:solidFill>
                  <a:schemeClr val="bg1"/>
                </a:solidFill>
                <a:latin typeface="Sabon-Roman"/>
              </a:rPr>
              <a:t>financieras tienen fondos inactivos durante un tiempo que desean invertir en</a:t>
            </a:r>
          </a:p>
          <a:p>
            <a:r>
              <a:rPr lang="es-ES" dirty="0">
                <a:solidFill>
                  <a:schemeClr val="bg1"/>
                </a:solidFill>
                <a:latin typeface="Sabon-Roman"/>
              </a:rPr>
              <a:t>un activo relativamente seguro, para obtener intereses. Al mismo tiempo, otros </a:t>
            </a:r>
            <a:r>
              <a:rPr lang="es-ES" dirty="0" err="1">
                <a:solidFill>
                  <a:schemeClr val="bg1"/>
                </a:solidFill>
                <a:latin typeface="Sabon-Roman"/>
              </a:rPr>
              <a:t>individuos,empresas</a:t>
            </a:r>
            <a:r>
              <a:rPr lang="es-ES" dirty="0">
                <a:solidFill>
                  <a:schemeClr val="bg1"/>
                </a:solidFill>
                <a:latin typeface="Sabon-Roman"/>
              </a:rPr>
              <a:t>, gobiernos e instituciones financieras requieren financiamiento estacional o temporal. El mercado de dinero reúne a estos proveedores y solicitantes de</a:t>
            </a:r>
          </a:p>
          <a:p>
            <a:r>
              <a:rPr lang="en-GB" dirty="0" err="1">
                <a:solidFill>
                  <a:schemeClr val="bg1"/>
                </a:solidFill>
                <a:latin typeface="Sabon-Roman"/>
              </a:rPr>
              <a:t>fondos</a:t>
            </a:r>
            <a:r>
              <a:rPr lang="en-GB" dirty="0">
                <a:solidFill>
                  <a:schemeClr val="bg1"/>
                </a:solidFill>
                <a:latin typeface="Sabon-Roman"/>
              </a:rPr>
              <a:t> a </a:t>
            </a:r>
            <a:r>
              <a:rPr lang="en-GB" dirty="0" err="1">
                <a:solidFill>
                  <a:schemeClr val="bg1"/>
                </a:solidFill>
                <a:latin typeface="Sabon-Roman"/>
              </a:rPr>
              <a:t>corto</a:t>
            </a:r>
            <a:r>
              <a:rPr lang="en-GB" dirty="0">
                <a:solidFill>
                  <a:schemeClr val="bg1"/>
                </a:solidFill>
                <a:latin typeface="Sabon-Roman"/>
              </a:rPr>
              <a:t> </a:t>
            </a:r>
            <a:r>
              <a:rPr lang="en-GB" dirty="0" err="1">
                <a:solidFill>
                  <a:schemeClr val="bg1"/>
                </a:solidFill>
                <a:latin typeface="Sabon-Roman"/>
              </a:rPr>
              <a:t>plazo</a:t>
            </a:r>
            <a:r>
              <a:rPr lang="en-GB" dirty="0">
                <a:solidFill>
                  <a:schemeClr val="bg1"/>
                </a:solidFill>
                <a:latin typeface="Sabon-Roman"/>
              </a:rPr>
              <a:t>.</a:t>
            </a:r>
          </a:p>
          <a:p>
            <a:endParaRPr lang="es-MX" dirty="0">
              <a:solidFill>
                <a:schemeClr val="bg1"/>
              </a:solidFill>
              <a:latin typeface="Sabon-Roman"/>
            </a:endParaRPr>
          </a:p>
          <a:p>
            <a:r>
              <a:rPr lang="es-ES" dirty="0">
                <a:solidFill>
                  <a:schemeClr val="bg1"/>
                </a:solidFill>
              </a:rPr>
              <a:t>La mayoría de las transacciones del mercado de dinero se realizan en </a:t>
            </a:r>
            <a:r>
              <a:rPr lang="es-ES" b="1" dirty="0">
                <a:solidFill>
                  <a:srgbClr val="002164"/>
                </a:solidFill>
              </a:rPr>
              <a:t>valores negociables(bajo riesgo)</a:t>
            </a:r>
            <a:r>
              <a:rPr lang="es-ES" dirty="0">
                <a:solidFill>
                  <a:srgbClr val="002164"/>
                </a:solidFill>
              </a:rPr>
              <a:t>,</a:t>
            </a:r>
            <a:r>
              <a:rPr lang="es-ES" dirty="0">
                <a:solidFill>
                  <a:schemeClr val="bg1"/>
                </a:solidFill>
              </a:rPr>
              <a:t> es decir, instrumentos de deuda a corto plazo, como letras del Departamento del Tesoro de Estados Unidos.-</a:t>
            </a:r>
            <a:endParaRPr lang="en-GB" dirty="0">
              <a:solidFill>
                <a:schemeClr val="bg1"/>
              </a:solidFill>
            </a:endParaRPr>
          </a:p>
        </p:txBody>
      </p:sp>
    </p:spTree>
    <p:extLst>
      <p:ext uri="{BB962C8B-B14F-4D97-AF65-F5344CB8AC3E}">
        <p14:creationId xmlns:p14="http://schemas.microsoft.com/office/powerpoint/2010/main" val="406371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1">
            <a:extLst>
              <a:ext uri="{FF2B5EF4-FFF2-40B4-BE49-F238E27FC236}">
                <a16:creationId xmlns:a16="http://schemas.microsoft.com/office/drawing/2014/main" id="{40808289-5319-4897-888D-352265C0C4B7}"/>
              </a:ext>
            </a:extLst>
          </p:cNvPr>
          <p:cNvSpPr/>
          <p:nvPr/>
        </p:nvSpPr>
        <p:spPr>
          <a:xfrm>
            <a:off x="0" y="1776034"/>
            <a:ext cx="6991758" cy="2923877"/>
          </a:xfrm>
          <a:prstGeom prst="rect">
            <a:avLst/>
          </a:prstGeom>
        </p:spPr>
        <p:txBody>
          <a:bodyPr wrap="square">
            <a:spAutoFit/>
          </a:bodyPr>
          <a:lstStyle/>
          <a:p>
            <a:r>
              <a:rPr lang="en-GB" sz="2000" dirty="0">
                <a:solidFill>
                  <a:schemeClr val="bg1"/>
                </a:solidFill>
                <a:latin typeface="LubalinGraph-Demi"/>
              </a:rPr>
              <a:t>MERCADO DE CAPITALES</a:t>
            </a:r>
          </a:p>
          <a:p>
            <a:endParaRPr lang="en-GB" sz="2000" dirty="0">
              <a:solidFill>
                <a:schemeClr val="bg1"/>
              </a:solidFill>
              <a:latin typeface="LubalinGraph-Demi"/>
            </a:endParaRPr>
          </a:p>
          <a:p>
            <a:r>
              <a:rPr lang="es-ES" dirty="0">
                <a:solidFill>
                  <a:schemeClr val="bg1"/>
                </a:solidFill>
                <a:latin typeface="Sabon-Roman"/>
              </a:rPr>
              <a:t>El </a:t>
            </a:r>
            <a:r>
              <a:rPr lang="es-ES" b="1" dirty="0">
                <a:solidFill>
                  <a:schemeClr val="bg1"/>
                </a:solidFill>
                <a:latin typeface="Sabon-Bold"/>
              </a:rPr>
              <a:t>mercado de capitales </a:t>
            </a:r>
            <a:r>
              <a:rPr lang="es-ES" dirty="0">
                <a:solidFill>
                  <a:schemeClr val="bg1"/>
                </a:solidFill>
                <a:latin typeface="Sabon-Roman"/>
              </a:rPr>
              <a:t>es un mercado que permite a los proveedores y solicitantes de f</a:t>
            </a:r>
            <a:r>
              <a:rPr lang="es-ES" i="1" dirty="0">
                <a:solidFill>
                  <a:schemeClr val="bg1"/>
                </a:solidFill>
                <a:latin typeface="Sabon-Italic"/>
              </a:rPr>
              <a:t>ondos a largo plazo </a:t>
            </a:r>
            <a:r>
              <a:rPr lang="es-ES" dirty="0">
                <a:solidFill>
                  <a:schemeClr val="bg1"/>
                </a:solidFill>
                <a:latin typeface="Sabon-Roman"/>
              </a:rPr>
              <a:t>realizar transacciones. Esto incluye las emisiones de valores de empresas y gobiernos. La columna vertebral del mercado de capitales está integrada por las diversas bolsas de valores que constituyen un foro para realizar las transacciones de bonos y valores. También existen los mercados de capitales internacionales.</a:t>
            </a:r>
          </a:p>
          <a:p>
            <a:endParaRPr lang="es-ES" dirty="0">
              <a:latin typeface="Sabon-Roman"/>
            </a:endParaRPr>
          </a:p>
          <a:p>
            <a:endParaRPr lang="en-GB" dirty="0"/>
          </a:p>
        </p:txBody>
      </p:sp>
    </p:spTree>
    <p:extLst>
      <p:ext uri="{BB962C8B-B14F-4D97-AF65-F5344CB8AC3E}">
        <p14:creationId xmlns:p14="http://schemas.microsoft.com/office/powerpoint/2010/main" val="3730726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Rectángulo 2">
            <a:extLst>
              <a:ext uri="{FF2B5EF4-FFF2-40B4-BE49-F238E27FC236}">
                <a16:creationId xmlns:a16="http://schemas.microsoft.com/office/drawing/2014/main" id="{EBE4AF91-69D0-460C-9CDA-D774D74E3411}"/>
              </a:ext>
            </a:extLst>
          </p:cNvPr>
          <p:cNvSpPr/>
          <p:nvPr/>
        </p:nvSpPr>
        <p:spPr>
          <a:xfrm>
            <a:off x="180828" y="1056338"/>
            <a:ext cx="6458171" cy="3693319"/>
          </a:xfrm>
          <a:prstGeom prst="rect">
            <a:avLst/>
          </a:prstGeom>
        </p:spPr>
        <p:txBody>
          <a:bodyPr wrap="square">
            <a:spAutoFit/>
          </a:bodyPr>
          <a:lstStyle/>
          <a:p>
            <a:r>
              <a:rPr lang="es-ES" dirty="0">
                <a:solidFill>
                  <a:srgbClr val="002A7E"/>
                </a:solidFill>
                <a:latin typeface="Sabon-Roman"/>
              </a:rPr>
              <a:t>Los </a:t>
            </a:r>
            <a:r>
              <a:rPr lang="es-ES" b="1" dirty="0">
                <a:solidFill>
                  <a:srgbClr val="002A7E"/>
                </a:solidFill>
                <a:latin typeface="Sabon-Bold"/>
              </a:rPr>
              <a:t>bonos </a:t>
            </a:r>
            <a:r>
              <a:rPr lang="es-ES" dirty="0">
                <a:solidFill>
                  <a:schemeClr val="bg1"/>
                </a:solidFill>
                <a:latin typeface="Sabon-Roman"/>
              </a:rPr>
              <a:t>son instrumentos de deuda a largo plazo que usan las empresas y los gobiernos para recaudar grandes sumas de dinero, por lo general de un grupo diverso </a:t>
            </a:r>
            <a:r>
              <a:rPr lang="en-GB" dirty="0">
                <a:solidFill>
                  <a:schemeClr val="bg1"/>
                </a:solidFill>
                <a:latin typeface="Sabon-Roman"/>
              </a:rPr>
              <a:t>de </a:t>
            </a:r>
            <a:r>
              <a:rPr lang="en-GB" dirty="0" err="1">
                <a:solidFill>
                  <a:schemeClr val="bg1"/>
                </a:solidFill>
                <a:latin typeface="Sabon-Roman"/>
              </a:rPr>
              <a:t>prestamistas</a:t>
            </a:r>
            <a:r>
              <a:rPr lang="en-GB" dirty="0">
                <a:solidFill>
                  <a:schemeClr val="bg1"/>
                </a:solidFill>
                <a:latin typeface="Sabon-Roman"/>
              </a:rPr>
              <a:t>. Los </a:t>
            </a:r>
            <a:r>
              <a:rPr lang="en-GB" i="1" dirty="0" err="1">
                <a:solidFill>
                  <a:schemeClr val="bg1"/>
                </a:solidFill>
                <a:latin typeface="Sabon-Italic"/>
              </a:rPr>
              <a:t>bonos</a:t>
            </a:r>
            <a:r>
              <a:rPr lang="en-GB" i="1" dirty="0">
                <a:solidFill>
                  <a:schemeClr val="bg1"/>
                </a:solidFill>
                <a:latin typeface="Sabon-Italic"/>
              </a:rPr>
              <a:t> </a:t>
            </a:r>
            <a:r>
              <a:rPr lang="en-GB" i="1" dirty="0" err="1">
                <a:solidFill>
                  <a:schemeClr val="bg1"/>
                </a:solidFill>
                <a:latin typeface="Sabon-Italic"/>
              </a:rPr>
              <a:t>corporativos</a:t>
            </a:r>
            <a:r>
              <a:rPr lang="en-GB" i="1" dirty="0">
                <a:solidFill>
                  <a:schemeClr val="bg1"/>
                </a:solidFill>
                <a:latin typeface="Sabon-Italic"/>
              </a:rPr>
              <a:t> </a:t>
            </a:r>
            <a:r>
              <a:rPr lang="en-GB" dirty="0">
                <a:solidFill>
                  <a:schemeClr val="bg1"/>
                </a:solidFill>
                <a:latin typeface="Sabon-Roman"/>
              </a:rPr>
              <a:t>pagan </a:t>
            </a:r>
            <a:r>
              <a:rPr lang="en-GB" dirty="0" err="1">
                <a:solidFill>
                  <a:schemeClr val="bg1"/>
                </a:solidFill>
                <a:latin typeface="Sabon-Roman"/>
              </a:rPr>
              <a:t>intereses</a:t>
            </a:r>
            <a:r>
              <a:rPr lang="en-GB" dirty="0">
                <a:solidFill>
                  <a:schemeClr val="bg1"/>
                </a:solidFill>
                <a:latin typeface="Sabon-Roman"/>
              </a:rPr>
              <a:t> </a:t>
            </a:r>
            <a:r>
              <a:rPr lang="en-GB" i="1" dirty="0" err="1">
                <a:solidFill>
                  <a:schemeClr val="bg1"/>
                </a:solidFill>
                <a:latin typeface="Sabon-Italic"/>
              </a:rPr>
              <a:t>semestrales</a:t>
            </a:r>
            <a:r>
              <a:rPr lang="en-GB" i="1" dirty="0">
                <a:solidFill>
                  <a:schemeClr val="bg1"/>
                </a:solidFill>
                <a:latin typeface="Sabon-Italic"/>
              </a:rPr>
              <a:t> </a:t>
            </a:r>
            <a:r>
              <a:rPr lang="en-GB" dirty="0">
                <a:solidFill>
                  <a:schemeClr val="bg1"/>
                </a:solidFill>
                <a:latin typeface="Sabon-Roman"/>
              </a:rPr>
              <a:t>a </a:t>
            </a:r>
            <a:r>
              <a:rPr lang="en-GB" dirty="0" err="1">
                <a:solidFill>
                  <a:schemeClr val="bg1"/>
                </a:solidFill>
                <a:latin typeface="Sabon-Roman"/>
              </a:rPr>
              <a:t>una</a:t>
            </a:r>
            <a:r>
              <a:rPr lang="en-GB" dirty="0">
                <a:solidFill>
                  <a:schemeClr val="bg1"/>
                </a:solidFill>
                <a:latin typeface="Sabon-Roman"/>
              </a:rPr>
              <a:t> </a:t>
            </a:r>
            <a:r>
              <a:rPr lang="en-GB" i="1" dirty="0" err="1">
                <a:solidFill>
                  <a:schemeClr val="bg1"/>
                </a:solidFill>
                <a:latin typeface="Sabon-Italic"/>
              </a:rPr>
              <a:t>tasa</a:t>
            </a:r>
            <a:r>
              <a:rPr lang="en-GB" i="1" dirty="0">
                <a:solidFill>
                  <a:schemeClr val="bg1"/>
                </a:solidFill>
                <a:latin typeface="Sabon-Italic"/>
              </a:rPr>
              <a:t> de </a:t>
            </a:r>
            <a:r>
              <a:rPr lang="es-ES" i="1" dirty="0">
                <a:solidFill>
                  <a:schemeClr val="bg1"/>
                </a:solidFill>
                <a:latin typeface="Sabon-Italic"/>
              </a:rPr>
              <a:t>interés cupón </a:t>
            </a:r>
            <a:r>
              <a:rPr lang="es-ES" dirty="0">
                <a:solidFill>
                  <a:schemeClr val="bg1"/>
                </a:solidFill>
                <a:latin typeface="Sabon-Roman"/>
              </a:rPr>
              <a:t>establecida. Tienen un </a:t>
            </a:r>
            <a:r>
              <a:rPr lang="es-ES" i="1" dirty="0">
                <a:solidFill>
                  <a:schemeClr val="bg1"/>
                </a:solidFill>
                <a:latin typeface="Sabon-Italic"/>
              </a:rPr>
              <a:t>vencimiento </a:t>
            </a:r>
            <a:r>
              <a:rPr lang="es-ES" dirty="0">
                <a:solidFill>
                  <a:schemeClr val="bg1"/>
                </a:solidFill>
                <a:latin typeface="Sabon-Roman"/>
              </a:rPr>
              <a:t>inicial de 10 a 30 años, y un valor </a:t>
            </a:r>
            <a:r>
              <a:rPr lang="es-ES" i="1" dirty="0">
                <a:solidFill>
                  <a:schemeClr val="bg1"/>
                </a:solidFill>
                <a:latin typeface="Sabon-Italic"/>
              </a:rPr>
              <a:t>a </a:t>
            </a:r>
            <a:r>
              <a:rPr lang="es-ES" i="1" dirty="0">
                <a:solidFill>
                  <a:schemeClr val="bg1"/>
                </a:solidFill>
              </a:rPr>
              <a:t>la par</a:t>
            </a:r>
            <a:r>
              <a:rPr lang="es-ES" dirty="0">
                <a:solidFill>
                  <a:schemeClr val="bg1"/>
                </a:solidFill>
              </a:rPr>
              <a:t>, o </a:t>
            </a:r>
            <a:r>
              <a:rPr lang="es-ES" i="1" dirty="0">
                <a:solidFill>
                  <a:schemeClr val="bg1"/>
                </a:solidFill>
              </a:rPr>
              <a:t>nominal</a:t>
            </a:r>
            <a:r>
              <a:rPr lang="es-ES" dirty="0">
                <a:solidFill>
                  <a:schemeClr val="bg1"/>
                </a:solidFill>
              </a:rPr>
              <a:t>, de $1,000 que debe reembolsarse al vencimiento.</a:t>
            </a:r>
          </a:p>
          <a:p>
            <a:endParaRPr lang="es-ES" dirty="0">
              <a:solidFill>
                <a:schemeClr val="bg1"/>
              </a:solidFill>
            </a:endParaRPr>
          </a:p>
          <a:p>
            <a:r>
              <a:rPr lang="es-ES" dirty="0">
                <a:solidFill>
                  <a:schemeClr val="bg1"/>
                </a:solidFill>
              </a:rPr>
              <a:t>Como se mencionó antes, las </a:t>
            </a:r>
            <a:r>
              <a:rPr lang="es-ES" b="1" i="1" dirty="0">
                <a:solidFill>
                  <a:srgbClr val="002A7E"/>
                </a:solidFill>
              </a:rPr>
              <a:t>acciones comunes </a:t>
            </a:r>
            <a:r>
              <a:rPr lang="es-ES" dirty="0">
                <a:solidFill>
                  <a:schemeClr val="bg1"/>
                </a:solidFill>
              </a:rPr>
              <a:t>son unidades de propiedad, o patrimonio, de una corporación. Los accionistas comunes ganan un rendimiento al </a:t>
            </a:r>
            <a:r>
              <a:rPr lang="en-GB" dirty="0" err="1">
                <a:solidFill>
                  <a:schemeClr val="bg1"/>
                </a:solidFill>
              </a:rPr>
              <a:t>recibir</a:t>
            </a:r>
            <a:r>
              <a:rPr lang="en-GB" dirty="0">
                <a:solidFill>
                  <a:schemeClr val="bg1"/>
                </a:solidFill>
              </a:rPr>
              <a:t> </a:t>
            </a:r>
            <a:r>
              <a:rPr lang="en-GB" dirty="0" err="1">
                <a:solidFill>
                  <a:schemeClr val="bg1"/>
                </a:solidFill>
              </a:rPr>
              <a:t>dividendos</a:t>
            </a:r>
            <a:r>
              <a:rPr lang="en-GB" dirty="0">
                <a:solidFill>
                  <a:schemeClr val="bg1"/>
                </a:solidFill>
              </a:rPr>
              <a:t> (</a:t>
            </a:r>
            <a:r>
              <a:rPr lang="en-GB" dirty="0" err="1">
                <a:solidFill>
                  <a:schemeClr val="bg1"/>
                </a:solidFill>
              </a:rPr>
              <a:t>distribuciones</a:t>
            </a:r>
            <a:r>
              <a:rPr lang="en-GB" dirty="0">
                <a:solidFill>
                  <a:schemeClr val="bg1"/>
                </a:solidFill>
              </a:rPr>
              <a:t> </a:t>
            </a:r>
            <a:r>
              <a:rPr lang="en-GB" dirty="0" err="1">
                <a:solidFill>
                  <a:schemeClr val="bg1"/>
                </a:solidFill>
              </a:rPr>
              <a:t>periódicas</a:t>
            </a:r>
            <a:r>
              <a:rPr lang="en-GB" dirty="0">
                <a:solidFill>
                  <a:schemeClr val="bg1"/>
                </a:solidFill>
              </a:rPr>
              <a:t> de </a:t>
            </a:r>
            <a:r>
              <a:rPr lang="en-GB" dirty="0" err="1">
                <a:solidFill>
                  <a:schemeClr val="bg1"/>
                </a:solidFill>
              </a:rPr>
              <a:t>efectivo</a:t>
            </a:r>
            <a:r>
              <a:rPr lang="en-GB" dirty="0">
                <a:solidFill>
                  <a:schemeClr val="bg1"/>
                </a:solidFill>
              </a:rPr>
              <a:t>) o </a:t>
            </a:r>
            <a:r>
              <a:rPr lang="en-GB" dirty="0" err="1">
                <a:solidFill>
                  <a:schemeClr val="bg1"/>
                </a:solidFill>
              </a:rPr>
              <a:t>cuando</a:t>
            </a:r>
            <a:r>
              <a:rPr lang="en-GB" dirty="0">
                <a:solidFill>
                  <a:schemeClr val="bg1"/>
                </a:solidFill>
              </a:rPr>
              <a:t> se </a:t>
            </a:r>
            <a:r>
              <a:rPr lang="en-GB" dirty="0" err="1">
                <a:solidFill>
                  <a:schemeClr val="bg1"/>
                </a:solidFill>
              </a:rPr>
              <a:t>registran</a:t>
            </a:r>
            <a:endParaRPr lang="en-GB" dirty="0">
              <a:solidFill>
                <a:schemeClr val="bg1"/>
              </a:solidFill>
            </a:endParaRPr>
          </a:p>
          <a:p>
            <a:r>
              <a:rPr lang="es-ES" dirty="0">
                <a:solidFill>
                  <a:schemeClr val="bg1"/>
                </a:solidFill>
              </a:rPr>
              <a:t>aumentos en el precio de las acciones que poseen.</a:t>
            </a:r>
            <a:endParaRPr lang="en-GB" dirty="0">
              <a:solidFill>
                <a:schemeClr val="bg1"/>
              </a:solidFill>
            </a:endParaRPr>
          </a:p>
        </p:txBody>
      </p:sp>
    </p:spTree>
    <p:extLst>
      <p:ext uri="{BB962C8B-B14F-4D97-AF65-F5344CB8AC3E}">
        <p14:creationId xmlns:p14="http://schemas.microsoft.com/office/powerpoint/2010/main" val="1318292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97607" y="39195"/>
            <a:ext cx="2808962" cy="697907"/>
          </a:xfrm>
          <a:prstGeom prst="rect">
            <a:avLst/>
          </a:prstGeom>
        </p:spPr>
      </p:pic>
      <p:sp>
        <p:nvSpPr>
          <p:cNvPr id="2" name="Rectángulo 1">
            <a:extLst>
              <a:ext uri="{FF2B5EF4-FFF2-40B4-BE49-F238E27FC236}">
                <a16:creationId xmlns:a16="http://schemas.microsoft.com/office/drawing/2014/main" id="{487B8A0B-3D64-43C1-A36A-3589420232AE}"/>
              </a:ext>
            </a:extLst>
          </p:cNvPr>
          <p:cNvSpPr/>
          <p:nvPr/>
        </p:nvSpPr>
        <p:spPr>
          <a:xfrm>
            <a:off x="73827" y="737102"/>
            <a:ext cx="6984621" cy="4801314"/>
          </a:xfrm>
          <a:prstGeom prst="rect">
            <a:avLst/>
          </a:prstGeom>
        </p:spPr>
        <p:txBody>
          <a:bodyPr wrap="square">
            <a:spAutoFit/>
          </a:bodyPr>
          <a:lstStyle/>
          <a:p>
            <a:r>
              <a:rPr lang="en-GB" b="1" dirty="0" err="1">
                <a:solidFill>
                  <a:srgbClr val="0D5EFF"/>
                </a:solidFill>
              </a:rPr>
              <a:t>Servicios</a:t>
            </a:r>
            <a:r>
              <a:rPr lang="en-GB" b="1" dirty="0">
                <a:solidFill>
                  <a:srgbClr val="0D5EFF"/>
                </a:solidFill>
              </a:rPr>
              <a:t> </a:t>
            </a:r>
            <a:r>
              <a:rPr lang="en-GB" b="1" dirty="0" err="1">
                <a:solidFill>
                  <a:srgbClr val="0D5EFF"/>
                </a:solidFill>
              </a:rPr>
              <a:t>financieros</a:t>
            </a:r>
            <a:endParaRPr lang="en-GB" b="1" dirty="0">
              <a:solidFill>
                <a:srgbClr val="0D5EFF"/>
              </a:solidFill>
            </a:endParaRPr>
          </a:p>
          <a:p>
            <a:r>
              <a:rPr lang="es-ES" dirty="0">
                <a:solidFill>
                  <a:schemeClr val="bg1"/>
                </a:solidFill>
              </a:rPr>
              <a:t>Los </a:t>
            </a:r>
            <a:r>
              <a:rPr lang="es-ES" b="1" dirty="0">
                <a:solidFill>
                  <a:schemeClr val="bg1"/>
                </a:solidFill>
              </a:rPr>
              <a:t>servicios financieros </a:t>
            </a:r>
            <a:r>
              <a:rPr lang="es-ES" dirty="0">
                <a:solidFill>
                  <a:schemeClr val="bg1"/>
                </a:solidFill>
              </a:rPr>
              <a:t>constituyen la parte de las finanzas que se ocupa del diseño y la entrega de productos financieros a individuos, empresas y gobiernos, así como de </a:t>
            </a:r>
            <a:r>
              <a:rPr lang="en-GB" dirty="0" err="1">
                <a:solidFill>
                  <a:schemeClr val="bg1"/>
                </a:solidFill>
              </a:rPr>
              <a:t>brindarles</a:t>
            </a:r>
            <a:r>
              <a:rPr lang="en-GB" dirty="0">
                <a:solidFill>
                  <a:schemeClr val="bg1"/>
                </a:solidFill>
              </a:rPr>
              <a:t> </a:t>
            </a:r>
            <a:r>
              <a:rPr lang="en-GB" dirty="0" err="1">
                <a:solidFill>
                  <a:schemeClr val="bg1"/>
                </a:solidFill>
              </a:rPr>
              <a:t>asesoría</a:t>
            </a:r>
            <a:r>
              <a:rPr lang="en-GB" dirty="0">
                <a:solidFill>
                  <a:schemeClr val="bg1"/>
                </a:solidFill>
              </a:rPr>
              <a:t>. </a:t>
            </a:r>
            <a:r>
              <a:rPr lang="en-GB" dirty="0" err="1">
                <a:solidFill>
                  <a:schemeClr val="bg1"/>
                </a:solidFill>
              </a:rPr>
              <a:t>Implica</a:t>
            </a:r>
            <a:r>
              <a:rPr lang="en-GB" dirty="0">
                <a:solidFill>
                  <a:schemeClr val="bg1"/>
                </a:solidFill>
              </a:rPr>
              <a:t> </a:t>
            </a:r>
            <a:r>
              <a:rPr lang="en-GB" dirty="0" err="1">
                <a:solidFill>
                  <a:schemeClr val="bg1"/>
                </a:solidFill>
              </a:rPr>
              <a:t>varias</a:t>
            </a:r>
            <a:r>
              <a:rPr lang="en-GB" dirty="0">
                <a:solidFill>
                  <a:schemeClr val="bg1"/>
                </a:solidFill>
              </a:rPr>
              <a:t> </a:t>
            </a:r>
            <a:r>
              <a:rPr lang="en-GB" dirty="0" err="1">
                <a:solidFill>
                  <a:schemeClr val="bg1"/>
                </a:solidFill>
              </a:rPr>
              <a:t>oportunidades</a:t>
            </a:r>
            <a:r>
              <a:rPr lang="en-GB" dirty="0">
                <a:solidFill>
                  <a:schemeClr val="bg1"/>
                </a:solidFill>
              </a:rPr>
              <a:t> </a:t>
            </a:r>
            <a:r>
              <a:rPr lang="en-GB" dirty="0" err="1">
                <a:solidFill>
                  <a:schemeClr val="bg1"/>
                </a:solidFill>
              </a:rPr>
              <a:t>interesantes</a:t>
            </a:r>
            <a:r>
              <a:rPr lang="en-GB" dirty="0">
                <a:solidFill>
                  <a:schemeClr val="bg1"/>
                </a:solidFill>
              </a:rPr>
              <a:t> de </a:t>
            </a:r>
            <a:r>
              <a:rPr lang="en-GB" dirty="0" err="1">
                <a:solidFill>
                  <a:schemeClr val="bg1"/>
                </a:solidFill>
              </a:rPr>
              <a:t>carrera</a:t>
            </a:r>
            <a:r>
              <a:rPr lang="en-GB" dirty="0">
                <a:solidFill>
                  <a:schemeClr val="bg1"/>
                </a:solidFill>
              </a:rPr>
              <a:t> </a:t>
            </a:r>
            <a:r>
              <a:rPr lang="en-GB" dirty="0" err="1">
                <a:solidFill>
                  <a:schemeClr val="bg1"/>
                </a:solidFill>
              </a:rPr>
              <a:t>en</a:t>
            </a:r>
            <a:r>
              <a:rPr lang="en-GB" dirty="0">
                <a:solidFill>
                  <a:schemeClr val="bg1"/>
                </a:solidFill>
              </a:rPr>
              <a:t> las </a:t>
            </a:r>
            <a:r>
              <a:rPr lang="en-GB" dirty="0" err="1">
                <a:solidFill>
                  <a:schemeClr val="bg1"/>
                </a:solidFill>
              </a:rPr>
              <a:t>áreas</a:t>
            </a:r>
            <a:r>
              <a:rPr lang="en-GB" dirty="0">
                <a:solidFill>
                  <a:schemeClr val="bg1"/>
                </a:solidFill>
              </a:rPr>
              <a:t> </a:t>
            </a:r>
            <a:r>
              <a:rPr lang="es-ES" dirty="0">
                <a:solidFill>
                  <a:schemeClr val="bg1"/>
                </a:solidFill>
              </a:rPr>
              <a:t>de banca, planeación financiera personal, inversiones, bienes raíces y seguros.</a:t>
            </a:r>
          </a:p>
          <a:p>
            <a:endParaRPr lang="es-ES" dirty="0">
              <a:solidFill>
                <a:schemeClr val="bg1"/>
              </a:solidFill>
            </a:endParaRPr>
          </a:p>
          <a:p>
            <a:endParaRPr lang="es-ES" dirty="0">
              <a:solidFill>
                <a:schemeClr val="bg1"/>
              </a:solidFill>
            </a:endParaRPr>
          </a:p>
          <a:p>
            <a:r>
              <a:rPr lang="en-GB" b="1" dirty="0" err="1">
                <a:solidFill>
                  <a:srgbClr val="0D5EFF"/>
                </a:solidFill>
              </a:rPr>
              <a:t>Administración</a:t>
            </a:r>
            <a:r>
              <a:rPr lang="en-GB" b="1" dirty="0">
                <a:solidFill>
                  <a:srgbClr val="0D5EFF"/>
                </a:solidFill>
              </a:rPr>
              <a:t> </a:t>
            </a:r>
            <a:r>
              <a:rPr lang="en-GB" b="1" dirty="0" err="1">
                <a:solidFill>
                  <a:srgbClr val="0D5EFF"/>
                </a:solidFill>
              </a:rPr>
              <a:t>financiera</a:t>
            </a:r>
            <a:endParaRPr lang="en-GB" b="1" dirty="0">
              <a:solidFill>
                <a:srgbClr val="0D5EFF"/>
              </a:solidFill>
            </a:endParaRPr>
          </a:p>
          <a:p>
            <a:r>
              <a:rPr lang="es-ES" dirty="0">
                <a:solidFill>
                  <a:schemeClr val="bg1"/>
                </a:solidFill>
              </a:rPr>
              <a:t>El concepto de </a:t>
            </a:r>
            <a:r>
              <a:rPr lang="es-ES" b="1" dirty="0">
                <a:solidFill>
                  <a:schemeClr val="bg1"/>
                </a:solidFill>
              </a:rPr>
              <a:t>administración financiera </a:t>
            </a:r>
            <a:r>
              <a:rPr lang="es-ES" dirty="0">
                <a:solidFill>
                  <a:schemeClr val="bg1"/>
                </a:solidFill>
              </a:rPr>
              <a:t>se refiere a las tareas del </a:t>
            </a:r>
            <a:r>
              <a:rPr lang="es-ES" i="1" dirty="0">
                <a:solidFill>
                  <a:schemeClr val="bg1"/>
                </a:solidFill>
              </a:rPr>
              <a:t>gerente financiero </a:t>
            </a:r>
            <a:r>
              <a:rPr lang="es-ES" dirty="0">
                <a:solidFill>
                  <a:schemeClr val="bg1"/>
                </a:solidFill>
              </a:rPr>
              <a:t>de la empresa. Los </a:t>
            </a:r>
            <a:r>
              <a:rPr lang="es-ES" b="1" dirty="0">
                <a:solidFill>
                  <a:schemeClr val="bg1"/>
                </a:solidFill>
              </a:rPr>
              <a:t>gerentes financieros </a:t>
            </a:r>
            <a:r>
              <a:rPr lang="es-ES" dirty="0">
                <a:solidFill>
                  <a:schemeClr val="bg1"/>
                </a:solidFill>
              </a:rPr>
              <a:t>administran los asuntos financieros de todo tipo de organizaciones: privadas y públicas, grandes y pequeñas, lucrativas o sin fines de lucro. Realizan tareas financieras tan diversas como el desarrollo de un plan financiero o presupuesto, el otorgamiento de crédito a clientes, la evaluación de gastos mayores propuestos, y la recaudación de dinero para financiar las operaciones de la compañía.</a:t>
            </a:r>
            <a:endParaRPr lang="en-GB" dirty="0">
              <a:solidFill>
                <a:schemeClr val="bg1"/>
              </a:solidFill>
            </a:endParaRPr>
          </a:p>
        </p:txBody>
      </p:sp>
      <p:sp>
        <p:nvSpPr>
          <p:cNvPr id="14" name="CuadroTexto 13">
            <a:extLst>
              <a:ext uri="{FF2B5EF4-FFF2-40B4-BE49-F238E27FC236}">
                <a16:creationId xmlns:a16="http://schemas.microsoft.com/office/drawing/2014/main" id="{722D57E2-C458-4255-A0A0-8CEA997F7D5C}"/>
              </a:ext>
            </a:extLst>
          </p:cNvPr>
          <p:cNvSpPr txBox="1"/>
          <p:nvPr/>
        </p:nvSpPr>
        <p:spPr>
          <a:xfrm>
            <a:off x="4110606" y="6147393"/>
            <a:ext cx="4288565" cy="261610"/>
          </a:xfrm>
          <a:prstGeom prst="rect">
            <a:avLst/>
          </a:prstGeom>
          <a:noFill/>
        </p:spPr>
        <p:txBody>
          <a:bodyPr wrap="square" rtlCol="0">
            <a:spAutoFit/>
          </a:bodyPr>
          <a:lstStyle/>
          <a:p>
            <a:r>
              <a:rPr lang="es-MX" sz="1100" dirty="0" err="1">
                <a:solidFill>
                  <a:schemeClr val="bg1"/>
                </a:solidFill>
              </a:rPr>
              <a:t>Principiso</a:t>
            </a:r>
            <a:r>
              <a:rPr lang="es-MX" sz="1100" dirty="0">
                <a:solidFill>
                  <a:schemeClr val="bg1"/>
                </a:solidFill>
              </a:rPr>
              <a:t> de la </a:t>
            </a:r>
            <a:r>
              <a:rPr lang="es-MX" sz="1100" dirty="0" err="1">
                <a:solidFill>
                  <a:schemeClr val="bg1"/>
                </a:solidFill>
              </a:rPr>
              <a:t>Adm</a:t>
            </a:r>
            <a:r>
              <a:rPr lang="es-MX" sz="1100" dirty="0">
                <a:solidFill>
                  <a:schemeClr val="bg1"/>
                </a:solidFill>
              </a:rPr>
              <a:t>. Financiera  Lawrence Gitman y Chad </a:t>
            </a:r>
            <a:r>
              <a:rPr lang="es-MX" sz="1100" dirty="0" err="1">
                <a:solidFill>
                  <a:schemeClr val="bg1"/>
                </a:solidFill>
              </a:rPr>
              <a:t>Zutter</a:t>
            </a:r>
            <a:endParaRPr lang="en-GB" sz="1100" dirty="0">
              <a:solidFill>
                <a:schemeClr val="bg1"/>
              </a:solidFill>
            </a:endParaRPr>
          </a:p>
        </p:txBody>
      </p:sp>
    </p:spTree>
    <p:extLst>
      <p:ext uri="{BB962C8B-B14F-4D97-AF65-F5344CB8AC3E}">
        <p14:creationId xmlns:p14="http://schemas.microsoft.com/office/powerpoint/2010/main" val="3554156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2" name="Rectángulo: esquinas redondeadas 1">
            <a:extLst>
              <a:ext uri="{FF2B5EF4-FFF2-40B4-BE49-F238E27FC236}">
                <a16:creationId xmlns:a16="http://schemas.microsoft.com/office/drawing/2014/main" id="{302D0E44-7CA2-4842-934D-5438A67337A0}"/>
              </a:ext>
            </a:extLst>
          </p:cNvPr>
          <p:cNvSpPr/>
          <p:nvPr/>
        </p:nvSpPr>
        <p:spPr>
          <a:xfrm>
            <a:off x="365926" y="1576531"/>
            <a:ext cx="6034873" cy="3363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400" b="1" dirty="0"/>
              <a:t>Todos los gerentes de una empresa, sin importar la descripción de sus puestos, normalmente tienen que dar una justificación financiera de los recursos que necesitan para realizar su trabajo. </a:t>
            </a:r>
            <a:endParaRPr lang="en-GB" sz="2400" b="1" dirty="0"/>
          </a:p>
        </p:txBody>
      </p:sp>
      <p:sp>
        <p:nvSpPr>
          <p:cNvPr id="14" name="CuadroTexto 13">
            <a:extLst>
              <a:ext uri="{FF2B5EF4-FFF2-40B4-BE49-F238E27FC236}">
                <a16:creationId xmlns:a16="http://schemas.microsoft.com/office/drawing/2014/main" id="{02CC149F-0556-452F-A1C7-6B790CF934EC}"/>
              </a:ext>
            </a:extLst>
          </p:cNvPr>
          <p:cNvSpPr txBox="1"/>
          <p:nvPr/>
        </p:nvSpPr>
        <p:spPr>
          <a:xfrm>
            <a:off x="4110606" y="6147393"/>
            <a:ext cx="4288565" cy="261610"/>
          </a:xfrm>
          <a:prstGeom prst="rect">
            <a:avLst/>
          </a:prstGeom>
          <a:noFill/>
        </p:spPr>
        <p:txBody>
          <a:bodyPr wrap="square" rtlCol="0">
            <a:spAutoFit/>
          </a:bodyPr>
          <a:lstStyle/>
          <a:p>
            <a:r>
              <a:rPr lang="es-MX" sz="1100" dirty="0" err="1">
                <a:solidFill>
                  <a:schemeClr val="bg1"/>
                </a:solidFill>
              </a:rPr>
              <a:t>Principiso</a:t>
            </a:r>
            <a:r>
              <a:rPr lang="es-MX" sz="1100" dirty="0">
                <a:solidFill>
                  <a:schemeClr val="bg1"/>
                </a:solidFill>
              </a:rPr>
              <a:t> de la </a:t>
            </a:r>
            <a:r>
              <a:rPr lang="es-MX" sz="1100" dirty="0" err="1">
                <a:solidFill>
                  <a:schemeClr val="bg1"/>
                </a:solidFill>
              </a:rPr>
              <a:t>Adm</a:t>
            </a:r>
            <a:r>
              <a:rPr lang="es-MX" sz="1100" dirty="0">
                <a:solidFill>
                  <a:schemeClr val="bg1"/>
                </a:solidFill>
              </a:rPr>
              <a:t>. Financiera  Lawrence Gitman y Chad </a:t>
            </a:r>
            <a:r>
              <a:rPr lang="es-MX" sz="1100" dirty="0" err="1">
                <a:solidFill>
                  <a:schemeClr val="bg1"/>
                </a:solidFill>
              </a:rPr>
              <a:t>Zutter</a:t>
            </a:r>
            <a:endParaRPr lang="en-GB" sz="1100" dirty="0">
              <a:solidFill>
                <a:schemeClr val="bg1"/>
              </a:solidFill>
            </a:endParaRPr>
          </a:p>
        </p:txBody>
      </p:sp>
    </p:spTree>
    <p:extLst>
      <p:ext uri="{BB962C8B-B14F-4D97-AF65-F5344CB8AC3E}">
        <p14:creationId xmlns:p14="http://schemas.microsoft.com/office/powerpoint/2010/main" val="3653805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5" name="Conector recto de flecha 14"/>
          <p:cNvCxnSpPr/>
          <p:nvPr/>
        </p:nvCxnSpPr>
        <p:spPr>
          <a:xfrm>
            <a:off x="1340427" y="3021897"/>
            <a:ext cx="0" cy="50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3747654" y="2992562"/>
            <a:ext cx="0" cy="50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a:off x="5957455" y="3021897"/>
            <a:ext cx="0" cy="500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1693718" y="4045738"/>
            <a:ext cx="1463762" cy="702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a:off x="3747654" y="4045738"/>
            <a:ext cx="0" cy="63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p:nvPr/>
        </p:nvCxnSpPr>
        <p:spPr>
          <a:xfrm flipH="1">
            <a:off x="4208318" y="4045738"/>
            <a:ext cx="1454727" cy="77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D90380C3-3504-4812-B077-36DD7576A98D}"/>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pic>
        <p:nvPicPr>
          <p:cNvPr id="23" name="Picture 3">
            <a:extLst>
              <a:ext uri="{FF2B5EF4-FFF2-40B4-BE49-F238E27FC236}">
                <a16:creationId xmlns:a16="http://schemas.microsoft.com/office/drawing/2014/main" id="{0B734C91-7D57-4A6E-A89E-B680A7C7B474}"/>
              </a:ext>
            </a:extLst>
          </p:cNvPr>
          <p:cNvPicPr>
            <a:picLocks noChangeAspect="1" noChangeArrowheads="1"/>
          </p:cNvPicPr>
          <p:nvPr/>
        </p:nvPicPr>
        <p:blipFill>
          <a:blip r:embed="rId3" cstate="print"/>
          <a:srcRect/>
          <a:stretch>
            <a:fillRect/>
          </a:stretch>
        </p:blipFill>
        <p:spPr bwMode="auto">
          <a:xfrm>
            <a:off x="434355" y="1426875"/>
            <a:ext cx="6029739" cy="4228191"/>
          </a:xfrm>
          <a:prstGeom prst="rect">
            <a:avLst/>
          </a:prstGeom>
          <a:noFill/>
          <a:ln w="9525">
            <a:noFill/>
            <a:miter lim="800000"/>
            <a:headEnd/>
            <a:tailEnd/>
          </a:ln>
        </p:spPr>
      </p:pic>
      <p:sp>
        <p:nvSpPr>
          <p:cNvPr id="2" name="Rectángulo 1">
            <a:extLst>
              <a:ext uri="{FF2B5EF4-FFF2-40B4-BE49-F238E27FC236}">
                <a16:creationId xmlns:a16="http://schemas.microsoft.com/office/drawing/2014/main" id="{518110BF-017C-4876-A103-2DC5CA24E21C}"/>
              </a:ext>
            </a:extLst>
          </p:cNvPr>
          <p:cNvSpPr/>
          <p:nvPr/>
        </p:nvSpPr>
        <p:spPr>
          <a:xfrm>
            <a:off x="180829" y="5830173"/>
            <a:ext cx="4905510" cy="261610"/>
          </a:xfrm>
          <a:prstGeom prst="rect">
            <a:avLst/>
          </a:prstGeom>
        </p:spPr>
        <p:txBody>
          <a:bodyPr wrap="none">
            <a:spAutoFit/>
          </a:bodyPr>
          <a:lstStyle/>
          <a:p>
            <a:pPr algn="ctr" fontAlgn="b"/>
            <a:r>
              <a:rPr lang="es-CL" sz="1100" b="1" dirty="0">
                <a:latin typeface="Arial"/>
              </a:rPr>
              <a:t>Material Proporcionado por el Profesor: Patricio Reyes Aceituno (</a:t>
            </a:r>
            <a:r>
              <a:rPr lang="es-CL" sz="1100" b="1" dirty="0" err="1">
                <a:latin typeface="Arial"/>
              </a:rPr>
              <a:t>Udp</a:t>
            </a:r>
            <a:r>
              <a:rPr lang="es-CL" sz="1100" b="1" dirty="0">
                <a:latin typeface="Arial"/>
              </a:rPr>
              <a:t>)</a:t>
            </a:r>
          </a:p>
        </p:txBody>
      </p:sp>
      <p:sp>
        <p:nvSpPr>
          <p:cNvPr id="3" name="Rectángulo: esquinas redondeadas 2">
            <a:extLst>
              <a:ext uri="{FF2B5EF4-FFF2-40B4-BE49-F238E27FC236}">
                <a16:creationId xmlns:a16="http://schemas.microsoft.com/office/drawing/2014/main" id="{4E7FD8AB-7BB7-4E5B-AB27-BBA8B05CCD04}"/>
              </a:ext>
            </a:extLst>
          </p:cNvPr>
          <p:cNvSpPr/>
          <p:nvPr/>
        </p:nvSpPr>
        <p:spPr>
          <a:xfrm>
            <a:off x="440030" y="1023457"/>
            <a:ext cx="6029739" cy="336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latin typeface="Arial" panose="020B0604020202020204" pitchFamily="34" charset="0"/>
                <a:cs typeface="Arial" panose="020B0604020202020204" pitchFamily="34" charset="0"/>
              </a:rPr>
              <a:t>Las Finanzas busca lo siguiente</a:t>
            </a:r>
            <a:endParaRPr lang="en-GB"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2295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CuadroTexto 2">
            <a:extLst>
              <a:ext uri="{FF2B5EF4-FFF2-40B4-BE49-F238E27FC236}">
                <a16:creationId xmlns:a16="http://schemas.microsoft.com/office/drawing/2014/main" id="{11969B95-C0B5-4740-92E9-7AE107DC01E6}"/>
              </a:ext>
            </a:extLst>
          </p:cNvPr>
          <p:cNvSpPr txBox="1"/>
          <p:nvPr/>
        </p:nvSpPr>
        <p:spPr>
          <a:xfrm>
            <a:off x="440030" y="1182848"/>
            <a:ext cx="5290294" cy="369332"/>
          </a:xfrm>
          <a:prstGeom prst="rect">
            <a:avLst/>
          </a:prstGeom>
          <a:noFill/>
        </p:spPr>
        <p:txBody>
          <a:bodyPr wrap="none" rtlCol="0">
            <a:spAutoFit/>
          </a:bodyPr>
          <a:lstStyle/>
          <a:p>
            <a:r>
              <a:rPr lang="es-MX" dirty="0"/>
              <a:t>¿ Cual es la función de la Administración Financiera?</a:t>
            </a:r>
            <a:endParaRPr lang="en-GB" dirty="0"/>
          </a:p>
        </p:txBody>
      </p:sp>
      <p:pic>
        <p:nvPicPr>
          <p:cNvPr id="14" name="Picture 2">
            <a:extLst>
              <a:ext uri="{FF2B5EF4-FFF2-40B4-BE49-F238E27FC236}">
                <a16:creationId xmlns:a16="http://schemas.microsoft.com/office/drawing/2014/main" id="{A221AFA2-A75D-418D-A989-E9C73B179259}"/>
              </a:ext>
            </a:extLst>
          </p:cNvPr>
          <p:cNvPicPr>
            <a:picLocks noChangeAspect="1" noChangeArrowheads="1"/>
          </p:cNvPicPr>
          <p:nvPr/>
        </p:nvPicPr>
        <p:blipFill>
          <a:blip r:embed="rId3" cstate="print"/>
          <a:srcRect/>
          <a:stretch>
            <a:fillRect/>
          </a:stretch>
        </p:blipFill>
        <p:spPr bwMode="auto">
          <a:xfrm>
            <a:off x="440030" y="1998792"/>
            <a:ext cx="5832475" cy="2314575"/>
          </a:xfrm>
          <a:prstGeom prst="rect">
            <a:avLst/>
          </a:prstGeom>
          <a:noFill/>
          <a:ln w="9525">
            <a:noFill/>
            <a:miter lim="800000"/>
            <a:headEnd/>
            <a:tailEnd/>
          </a:ln>
        </p:spPr>
      </p:pic>
      <p:sp>
        <p:nvSpPr>
          <p:cNvPr id="15" name="Rectángulo 14">
            <a:extLst>
              <a:ext uri="{FF2B5EF4-FFF2-40B4-BE49-F238E27FC236}">
                <a16:creationId xmlns:a16="http://schemas.microsoft.com/office/drawing/2014/main" id="{2AE695EB-62B1-42BE-9D87-4D8E3F9DC8ED}"/>
              </a:ext>
            </a:extLst>
          </p:cNvPr>
          <p:cNvSpPr/>
          <p:nvPr/>
        </p:nvSpPr>
        <p:spPr>
          <a:xfrm>
            <a:off x="180829" y="5830173"/>
            <a:ext cx="4905510" cy="261610"/>
          </a:xfrm>
          <a:prstGeom prst="rect">
            <a:avLst/>
          </a:prstGeom>
        </p:spPr>
        <p:txBody>
          <a:bodyPr wrap="none">
            <a:spAutoFit/>
          </a:bodyPr>
          <a:lstStyle/>
          <a:p>
            <a:pPr algn="ctr" fontAlgn="b"/>
            <a:r>
              <a:rPr lang="es-CL" sz="1100" b="1" dirty="0">
                <a:latin typeface="Arial"/>
              </a:rPr>
              <a:t>Material Proporcionado por el Profesor: Patricio Reyes Aceituno (</a:t>
            </a:r>
            <a:r>
              <a:rPr lang="es-CL" sz="1100" b="1" dirty="0" err="1">
                <a:latin typeface="Arial"/>
              </a:rPr>
              <a:t>Udp</a:t>
            </a:r>
            <a:r>
              <a:rPr lang="es-CL" sz="1100" b="1" dirty="0">
                <a:latin typeface="Arial"/>
              </a:rPr>
              <a:t>)</a:t>
            </a:r>
          </a:p>
        </p:txBody>
      </p:sp>
    </p:spTree>
    <p:extLst>
      <p:ext uri="{BB962C8B-B14F-4D97-AF65-F5344CB8AC3E}">
        <p14:creationId xmlns:p14="http://schemas.microsoft.com/office/powerpoint/2010/main" val="3373673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2 CuadroTexto"/>
          <p:cNvSpPr txBox="1"/>
          <p:nvPr/>
        </p:nvSpPr>
        <p:spPr>
          <a:xfrm>
            <a:off x="695459" y="1068947"/>
            <a:ext cx="4778872" cy="646331"/>
          </a:xfrm>
          <a:prstGeom prst="rect">
            <a:avLst/>
          </a:prstGeom>
          <a:noFill/>
        </p:spPr>
        <p:txBody>
          <a:bodyPr wrap="none" rtlCol="0">
            <a:spAutoFit/>
          </a:bodyPr>
          <a:lstStyle/>
          <a:p>
            <a:r>
              <a:rPr lang="es-ES" sz="3600" b="1" dirty="0">
                <a:solidFill>
                  <a:srgbClr val="0D5EFF"/>
                </a:solidFill>
              </a:rPr>
              <a:t>Banco </a:t>
            </a:r>
            <a:r>
              <a:rPr lang="es-ES" sz="3600" b="1" dirty="0" err="1">
                <a:solidFill>
                  <a:srgbClr val="0D5EFF"/>
                </a:solidFill>
              </a:rPr>
              <a:t>Lehman</a:t>
            </a:r>
            <a:r>
              <a:rPr lang="es-ES" sz="3600" b="1" dirty="0">
                <a:solidFill>
                  <a:srgbClr val="0D5EFF"/>
                </a:solidFill>
              </a:rPr>
              <a:t> </a:t>
            </a:r>
            <a:r>
              <a:rPr lang="es-ES" sz="3600" b="1" dirty="0" err="1">
                <a:solidFill>
                  <a:srgbClr val="0D5EFF"/>
                </a:solidFill>
              </a:rPr>
              <a:t>Brother</a:t>
            </a:r>
            <a:endParaRPr lang="es-ES" sz="3600" b="1" dirty="0">
              <a:solidFill>
                <a:srgbClr val="0D5EFF"/>
              </a:solidFill>
            </a:endParaRPr>
          </a:p>
        </p:txBody>
      </p:sp>
      <p:sp>
        <p:nvSpPr>
          <p:cNvPr id="4" name="3 CuadroTexto"/>
          <p:cNvSpPr txBox="1"/>
          <p:nvPr/>
        </p:nvSpPr>
        <p:spPr>
          <a:xfrm>
            <a:off x="824248" y="1756302"/>
            <a:ext cx="4765183" cy="4001095"/>
          </a:xfrm>
          <a:prstGeom prst="rect">
            <a:avLst/>
          </a:prstGeom>
          <a:noFill/>
        </p:spPr>
        <p:txBody>
          <a:bodyPr wrap="square" rtlCol="0">
            <a:spAutoFit/>
          </a:bodyPr>
          <a:lstStyle/>
          <a:p>
            <a:pPr marL="285750" indent="-285750">
              <a:buFont typeface="Arial" panose="020B0604020202020204" pitchFamily="34" charset="0"/>
              <a:buChar char="•"/>
            </a:pPr>
            <a:r>
              <a:rPr lang="es-ES" b="1" dirty="0">
                <a:solidFill>
                  <a:schemeClr val="bg1"/>
                </a:solidFill>
              </a:rPr>
              <a:t>Esta institución fue creada en el Año </a:t>
            </a:r>
            <a:r>
              <a:rPr lang="es-ES" sz="2800" b="1" dirty="0">
                <a:solidFill>
                  <a:schemeClr val="bg1"/>
                </a:solidFill>
              </a:rPr>
              <a:t>1850 </a:t>
            </a:r>
          </a:p>
          <a:p>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Dentro de sus actividades estaban:</a:t>
            </a:r>
          </a:p>
          <a:p>
            <a:r>
              <a:rPr lang="es-ES" b="1" dirty="0">
                <a:solidFill>
                  <a:schemeClr val="bg1"/>
                </a:solidFill>
              </a:rPr>
              <a:t>Banca de Inversiones</a:t>
            </a:r>
          </a:p>
          <a:p>
            <a:r>
              <a:rPr lang="es-ES" b="1" dirty="0">
                <a:solidFill>
                  <a:schemeClr val="bg1"/>
                </a:solidFill>
              </a:rPr>
              <a:t>Activos Financieros</a:t>
            </a:r>
          </a:p>
          <a:p>
            <a:r>
              <a:rPr lang="es-ES" b="1" dirty="0">
                <a:solidFill>
                  <a:schemeClr val="bg1"/>
                </a:solidFill>
              </a:rPr>
              <a:t>Renta Fija</a:t>
            </a:r>
          </a:p>
          <a:p>
            <a:r>
              <a:rPr lang="es-ES" b="1" dirty="0">
                <a:solidFill>
                  <a:schemeClr val="bg1"/>
                </a:solidFill>
              </a:rPr>
              <a:t>Banca Comercial</a:t>
            </a:r>
          </a:p>
          <a:p>
            <a:r>
              <a:rPr lang="es-ES" b="1" dirty="0">
                <a:solidFill>
                  <a:schemeClr val="bg1"/>
                </a:solidFill>
              </a:rPr>
              <a:t>Gestión de Inversiones</a:t>
            </a:r>
          </a:p>
          <a:p>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Era El 4to Banco de Inversiones Mas Grande de EE.UU.-</a:t>
            </a:r>
            <a:endParaRPr lang="es-ES" dirty="0"/>
          </a:p>
          <a:p>
            <a:endParaRPr lang="es-ES" sz="2800" b="1" dirty="0"/>
          </a:p>
        </p:txBody>
      </p:sp>
    </p:spTree>
    <p:extLst>
      <p:ext uri="{BB962C8B-B14F-4D97-AF65-F5344CB8AC3E}">
        <p14:creationId xmlns:p14="http://schemas.microsoft.com/office/powerpoint/2010/main" val="2955258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2 CuadroTexto"/>
          <p:cNvSpPr txBox="1"/>
          <p:nvPr/>
        </p:nvSpPr>
        <p:spPr>
          <a:xfrm>
            <a:off x="695459" y="1068947"/>
            <a:ext cx="4778872" cy="646331"/>
          </a:xfrm>
          <a:prstGeom prst="rect">
            <a:avLst/>
          </a:prstGeom>
          <a:noFill/>
        </p:spPr>
        <p:txBody>
          <a:bodyPr wrap="none" rtlCol="0">
            <a:spAutoFit/>
          </a:bodyPr>
          <a:lstStyle/>
          <a:p>
            <a:r>
              <a:rPr lang="es-ES" sz="3600" b="1" dirty="0">
                <a:solidFill>
                  <a:srgbClr val="003FBC"/>
                </a:solidFill>
              </a:rPr>
              <a:t>Banco </a:t>
            </a:r>
            <a:r>
              <a:rPr lang="es-ES" sz="3600" b="1" dirty="0" err="1">
                <a:solidFill>
                  <a:srgbClr val="003FBC"/>
                </a:solidFill>
              </a:rPr>
              <a:t>Lehman</a:t>
            </a:r>
            <a:r>
              <a:rPr lang="es-ES" sz="3600" b="1" dirty="0">
                <a:solidFill>
                  <a:srgbClr val="003FBC"/>
                </a:solidFill>
              </a:rPr>
              <a:t> </a:t>
            </a:r>
            <a:r>
              <a:rPr lang="es-ES" sz="3600" b="1" dirty="0" err="1">
                <a:solidFill>
                  <a:srgbClr val="003FBC"/>
                </a:solidFill>
              </a:rPr>
              <a:t>Brother</a:t>
            </a:r>
            <a:endParaRPr lang="es-ES" sz="3600" b="1" dirty="0">
              <a:solidFill>
                <a:srgbClr val="003FBC"/>
              </a:solidFill>
            </a:endParaRPr>
          </a:p>
        </p:txBody>
      </p:sp>
      <p:sp>
        <p:nvSpPr>
          <p:cNvPr id="4" name="3 CuadroTexto"/>
          <p:cNvSpPr txBox="1"/>
          <p:nvPr/>
        </p:nvSpPr>
        <p:spPr>
          <a:xfrm>
            <a:off x="540913" y="1756302"/>
            <a:ext cx="6065949" cy="4678204"/>
          </a:xfrm>
          <a:prstGeom prst="rect">
            <a:avLst/>
          </a:prstGeom>
          <a:noFill/>
        </p:spPr>
        <p:txBody>
          <a:bodyPr wrap="square" rtlCol="0">
            <a:spAutoFit/>
          </a:bodyPr>
          <a:lstStyle/>
          <a:p>
            <a:pPr marL="285750" indent="-285750">
              <a:buFont typeface="Arial" panose="020B0604020202020204" pitchFamily="34" charset="0"/>
              <a:buChar char="•"/>
            </a:pPr>
            <a:r>
              <a:rPr lang="es-ES" b="1" dirty="0">
                <a:solidFill>
                  <a:schemeClr val="bg1"/>
                </a:solidFill>
              </a:rPr>
              <a:t>Ingresos de la orden de U$ 59.003 Millones 2007</a:t>
            </a:r>
          </a:p>
          <a:p>
            <a:pPr marL="285750" indent="-285750">
              <a:buFont typeface="Arial" panose="020B0604020202020204" pitchFamily="34" charset="0"/>
              <a:buChar char="•"/>
            </a:pPr>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Beneficio de Explotación </a:t>
            </a:r>
            <a:r>
              <a:rPr lang="es-ES" b="1" dirty="0">
                <a:solidFill>
                  <a:srgbClr val="0D5EFF"/>
                </a:solidFill>
              </a:rPr>
              <a:t>U$ 6.013 </a:t>
            </a:r>
            <a:r>
              <a:rPr lang="es-ES" b="1" dirty="0">
                <a:solidFill>
                  <a:schemeClr val="bg1"/>
                </a:solidFill>
              </a:rPr>
              <a:t>Millones 2007</a:t>
            </a:r>
          </a:p>
          <a:p>
            <a:pPr marL="285750" indent="-285750">
              <a:buFont typeface="Arial" panose="020B0604020202020204" pitchFamily="34" charset="0"/>
              <a:buChar char="•"/>
            </a:pPr>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Activos  U$ 691.063 Millones </a:t>
            </a:r>
          </a:p>
          <a:p>
            <a:pPr marL="285750" indent="-285750">
              <a:buFont typeface="Arial" panose="020B0604020202020204" pitchFamily="34" charset="0"/>
              <a:buChar char="•"/>
            </a:pPr>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Capital Social  U$ 22.490 Millones  2007</a:t>
            </a:r>
          </a:p>
          <a:p>
            <a:pPr marL="285750" indent="-285750">
              <a:buFont typeface="Arial" panose="020B0604020202020204" pitchFamily="34" charset="0"/>
              <a:buChar char="•"/>
            </a:pPr>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Empleados   26.200.-</a:t>
            </a:r>
          </a:p>
          <a:p>
            <a:pPr marL="285750" indent="-285750">
              <a:buFont typeface="Arial" panose="020B0604020202020204" pitchFamily="34" charset="0"/>
              <a:buChar char="•"/>
            </a:pPr>
            <a:endParaRPr lang="es-ES" b="1" dirty="0">
              <a:solidFill>
                <a:schemeClr val="bg1"/>
              </a:solidFill>
            </a:endParaRPr>
          </a:p>
          <a:p>
            <a:pPr marL="285750" indent="-285750">
              <a:buFont typeface="Arial" panose="020B0604020202020204" pitchFamily="34" charset="0"/>
              <a:buChar char="•"/>
            </a:pPr>
            <a:r>
              <a:rPr lang="es-ES" b="1" dirty="0">
                <a:solidFill>
                  <a:schemeClr val="bg1"/>
                </a:solidFill>
              </a:rPr>
              <a:t>Beneficio de Explotación </a:t>
            </a:r>
            <a:r>
              <a:rPr lang="es-ES" b="1" dirty="0">
                <a:solidFill>
                  <a:srgbClr val="FF0000"/>
                </a:solidFill>
              </a:rPr>
              <a:t>U$ - 6.700 </a:t>
            </a:r>
            <a:r>
              <a:rPr lang="es-ES" b="1" dirty="0">
                <a:solidFill>
                  <a:schemeClr val="bg1"/>
                </a:solidFill>
              </a:rPr>
              <a:t>Millones 2008 de Perdida</a:t>
            </a:r>
          </a:p>
          <a:p>
            <a:endParaRPr lang="es-ES" dirty="0"/>
          </a:p>
          <a:p>
            <a:endParaRPr lang="es-ES" dirty="0"/>
          </a:p>
          <a:p>
            <a:r>
              <a:rPr lang="es-ES" dirty="0"/>
              <a:t> </a:t>
            </a:r>
          </a:p>
          <a:p>
            <a:endParaRPr lang="es-ES" sz="2800" b="1" dirty="0"/>
          </a:p>
        </p:txBody>
      </p:sp>
    </p:spTree>
    <p:extLst>
      <p:ext uri="{BB962C8B-B14F-4D97-AF65-F5344CB8AC3E}">
        <p14:creationId xmlns:p14="http://schemas.microsoft.com/office/powerpoint/2010/main" val="18952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animEffect transition="in" filter="circle(in)">
                                      <p:cBhvr>
                                        <p:cTn id="7" dur="20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A45"/>
        </a:solidFill>
        <a:effectLst/>
      </p:bgPr>
    </p:bg>
    <p:spTree>
      <p:nvGrpSpPr>
        <p:cNvPr id="1" name=""/>
        <p:cNvGrpSpPr/>
        <p:nvPr/>
      </p:nvGrpSpPr>
      <p:grpSpPr>
        <a:xfrm>
          <a:off x="0" y="0"/>
          <a:ext cx="0" cy="0"/>
          <a:chOff x="0" y="0"/>
          <a:chExt cx="0" cy="0"/>
        </a:xfrm>
      </p:grpSpPr>
      <p:sp>
        <p:nvSpPr>
          <p:cNvPr id="8" name="Rectángulo 7"/>
          <p:cNvSpPr/>
          <p:nvPr/>
        </p:nvSpPr>
        <p:spPr>
          <a:xfrm>
            <a:off x="-12879" y="6588604"/>
            <a:ext cx="9144000" cy="159924"/>
          </a:xfrm>
          <a:prstGeom prst="rect">
            <a:avLst/>
          </a:prstGeom>
          <a:solidFill>
            <a:srgbClr val="FFB4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prstClr val="white"/>
              </a:solidFill>
            </a:endParaRPr>
          </a:p>
        </p:txBody>
      </p:sp>
      <p:cxnSp>
        <p:nvCxnSpPr>
          <p:cNvPr id="10" name="Conector recto 9"/>
          <p:cNvCxnSpPr/>
          <p:nvPr/>
        </p:nvCxnSpPr>
        <p:spPr>
          <a:xfrm>
            <a:off x="8512933" y="0"/>
            <a:ext cx="38637" cy="6858000"/>
          </a:xfrm>
          <a:prstGeom prst="line">
            <a:avLst/>
          </a:prstGeom>
          <a:ln>
            <a:solidFill>
              <a:srgbClr val="FFB414"/>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8665333" y="0"/>
            <a:ext cx="38637" cy="6858000"/>
          </a:xfrm>
          <a:prstGeom prst="line">
            <a:avLst/>
          </a:prstGeom>
          <a:ln w="79375" cmpd="dbl">
            <a:solidFill>
              <a:srgbClr val="FFB414"/>
            </a:solidFill>
          </a:ln>
        </p:spPr>
        <p:style>
          <a:lnRef idx="1">
            <a:schemeClr val="accent1"/>
          </a:lnRef>
          <a:fillRef idx="0">
            <a:schemeClr val="accent1"/>
          </a:fillRef>
          <a:effectRef idx="0">
            <a:schemeClr val="accent1"/>
          </a:effectRef>
          <a:fontRef idx="minor">
            <a:schemeClr val="tx1"/>
          </a:fontRef>
        </p:style>
      </p:cxnSp>
      <p:sp>
        <p:nvSpPr>
          <p:cNvPr id="9" name="Rectángulo 8"/>
          <p:cNvSpPr/>
          <p:nvPr/>
        </p:nvSpPr>
        <p:spPr>
          <a:xfrm>
            <a:off x="-12879" y="6588604"/>
            <a:ext cx="9144000" cy="159924"/>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70121" y="6475944"/>
            <a:ext cx="9375670" cy="45719"/>
          </a:xfrm>
          <a:prstGeom prst="rect">
            <a:avLst/>
          </a:prstGeom>
          <a:solidFill>
            <a:srgbClr val="FFB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3" name="Imagen 12">
            <a:extLst>
              <a:ext uri="{FF2B5EF4-FFF2-40B4-BE49-F238E27FC236}">
                <a16:creationId xmlns:a16="http://schemas.microsoft.com/office/drawing/2014/main" id="{76677281-3A45-4BA5-9359-8A7AC6BAA349}"/>
              </a:ext>
            </a:extLst>
          </p:cNvPr>
          <p:cNvPicPr>
            <a:picLocks noChangeAspect="1"/>
          </p:cNvPicPr>
          <p:nvPr/>
        </p:nvPicPr>
        <p:blipFill rotWithShape="1">
          <a:blip r:embed="rId2"/>
          <a:srcRect l="16381" t="46734" r="51927" b="39268"/>
          <a:stretch/>
        </p:blipFill>
        <p:spPr>
          <a:xfrm>
            <a:off x="180829" y="109472"/>
            <a:ext cx="2808962" cy="697907"/>
          </a:xfrm>
          <a:prstGeom prst="rect">
            <a:avLst/>
          </a:prstGeom>
        </p:spPr>
      </p:pic>
      <p:sp>
        <p:nvSpPr>
          <p:cNvPr id="3" name="2 CuadroTexto"/>
          <p:cNvSpPr txBox="1"/>
          <p:nvPr/>
        </p:nvSpPr>
        <p:spPr>
          <a:xfrm>
            <a:off x="695460" y="1068947"/>
            <a:ext cx="5447764" cy="1754326"/>
          </a:xfrm>
          <a:prstGeom prst="rect">
            <a:avLst/>
          </a:prstGeom>
          <a:noFill/>
        </p:spPr>
        <p:txBody>
          <a:bodyPr wrap="square" rtlCol="0">
            <a:spAutoFit/>
          </a:bodyPr>
          <a:lstStyle/>
          <a:p>
            <a:r>
              <a:rPr lang="es-ES" sz="3600" b="1" dirty="0">
                <a:solidFill>
                  <a:srgbClr val="0D5EFF"/>
                </a:solidFill>
              </a:rPr>
              <a:t>Banco </a:t>
            </a:r>
            <a:r>
              <a:rPr lang="es-ES" sz="3600" b="1" dirty="0" err="1">
                <a:solidFill>
                  <a:srgbClr val="0D5EFF"/>
                </a:solidFill>
              </a:rPr>
              <a:t>Lehman</a:t>
            </a:r>
            <a:r>
              <a:rPr lang="es-ES" sz="3600" b="1" dirty="0">
                <a:solidFill>
                  <a:srgbClr val="0D5EFF"/>
                </a:solidFill>
              </a:rPr>
              <a:t> </a:t>
            </a:r>
            <a:r>
              <a:rPr lang="es-ES" sz="3600" b="1" dirty="0" err="1">
                <a:solidFill>
                  <a:srgbClr val="0D5EFF"/>
                </a:solidFill>
              </a:rPr>
              <a:t>Brother</a:t>
            </a:r>
            <a:r>
              <a:rPr lang="es-ES" sz="3600" b="1" dirty="0">
                <a:solidFill>
                  <a:srgbClr val="0D5EFF"/>
                </a:solidFill>
              </a:rPr>
              <a:t> </a:t>
            </a:r>
          </a:p>
          <a:p>
            <a:r>
              <a:rPr lang="es-ES" sz="3600" b="1" dirty="0">
                <a:solidFill>
                  <a:srgbClr val="0D5EFF"/>
                </a:solidFill>
              </a:rPr>
              <a:t>15 de Septiembre  del 2008 se declara en Bancarrota</a:t>
            </a:r>
          </a:p>
        </p:txBody>
      </p:sp>
      <p:sp>
        <p:nvSpPr>
          <p:cNvPr id="2" name="1 Elipse"/>
          <p:cNvSpPr/>
          <p:nvPr/>
        </p:nvSpPr>
        <p:spPr>
          <a:xfrm>
            <a:off x="965915" y="2823273"/>
            <a:ext cx="5383370" cy="292070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Se Declara el inicio de la Crisis </a:t>
            </a:r>
            <a:r>
              <a:rPr lang="es-ES" sz="2400" dirty="0" err="1"/>
              <a:t>SubPrime</a:t>
            </a:r>
            <a:r>
              <a:rPr lang="es-ES" sz="2400" dirty="0"/>
              <a:t> la cual tuvo al Globo completo en Recesión Aproximadamente Hasta el Año 2015</a:t>
            </a:r>
          </a:p>
          <a:p>
            <a:pPr algn="ctr"/>
            <a:endParaRPr lang="es-ES" dirty="0"/>
          </a:p>
        </p:txBody>
      </p:sp>
    </p:spTree>
    <p:extLst>
      <p:ext uri="{BB962C8B-B14F-4D97-AF65-F5344CB8AC3E}">
        <p14:creationId xmlns:p14="http://schemas.microsoft.com/office/powerpoint/2010/main" val="2394886141"/>
      </p:ext>
    </p:extLst>
  </p:cSld>
  <p:clrMapOvr>
    <a:masterClrMapping/>
  </p:clrMapOvr>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
  <TotalTime>1288</TotalTime>
  <Words>1684</Words>
  <Application>Microsoft Office PowerPoint</Application>
  <PresentationFormat>Presentación en pantalla (4:3)</PresentationFormat>
  <Paragraphs>112</Paragraphs>
  <Slides>23</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23</vt:i4>
      </vt:variant>
    </vt:vector>
  </HeadingPairs>
  <TitlesOfParts>
    <vt:vector size="34" baseType="lpstr">
      <vt:lpstr>Arial</vt:lpstr>
      <vt:lpstr>Arial</vt:lpstr>
      <vt:lpstr>Corbel</vt:lpstr>
      <vt:lpstr>Futura</vt:lpstr>
      <vt:lpstr>Futura-Heavy</vt:lpstr>
      <vt:lpstr>LubalinGraph-Demi</vt:lpstr>
      <vt:lpstr>Sabon-Bold</vt:lpstr>
      <vt:lpstr>Sabon-Italic</vt:lpstr>
      <vt:lpstr>Sabon-Roman</vt:lpstr>
      <vt:lpstr>Wingdings 2</vt:lpstr>
      <vt:lpstr>Marco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Donato Hernández Hernández</dc:creator>
  <cp:lastModifiedBy>Donato Alfonso Hernandez Hernandez</cp:lastModifiedBy>
  <cp:revision>72</cp:revision>
  <dcterms:created xsi:type="dcterms:W3CDTF">2017-03-03T17:19:00Z</dcterms:created>
  <dcterms:modified xsi:type="dcterms:W3CDTF">2018-03-12T04:05:49Z</dcterms:modified>
</cp:coreProperties>
</file>